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352" r:id="rId2"/>
    <p:sldId id="332" r:id="rId3"/>
    <p:sldId id="357" r:id="rId4"/>
    <p:sldId id="354" r:id="rId5"/>
    <p:sldId id="359" r:id="rId6"/>
    <p:sldId id="373" r:id="rId7"/>
    <p:sldId id="374" r:id="rId8"/>
    <p:sldId id="355" r:id="rId9"/>
    <p:sldId id="2145707865" r:id="rId10"/>
    <p:sldId id="375" r:id="rId11"/>
    <p:sldId id="2145707866" r:id="rId12"/>
    <p:sldId id="361" r:id="rId13"/>
    <p:sldId id="362" r:id="rId14"/>
    <p:sldId id="320" r:id="rId15"/>
    <p:sldId id="358" r:id="rId16"/>
    <p:sldId id="360" r:id="rId17"/>
    <p:sldId id="363" r:id="rId18"/>
    <p:sldId id="364" r:id="rId19"/>
    <p:sldId id="365" r:id="rId20"/>
    <p:sldId id="2145707867" r:id="rId21"/>
    <p:sldId id="2145707868" r:id="rId22"/>
    <p:sldId id="2145707869" r:id="rId23"/>
    <p:sldId id="368" r:id="rId24"/>
    <p:sldId id="37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9C345-8BF4-4ED2-9528-40B406AD0C3D}" type="datetimeFigureOut">
              <a:rPr lang="en-US" smtClean="0"/>
              <a:t>2025-11-13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BFCD9-94CC-4007-9745-230FD47E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48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dr Kiarash Tazmini, </a:t>
            </a:r>
            <a:r>
              <a:rPr lang="nb-NO" dirty="0" err="1"/>
              <a:t>who</a:t>
            </a:r>
            <a:r>
              <a:rPr lang="nb-NO" dirty="0"/>
              <a:t> is an </a:t>
            </a:r>
            <a:r>
              <a:rPr lang="nb-NO" dirty="0" err="1"/>
              <a:t>endocrionologist</a:t>
            </a:r>
            <a:r>
              <a:rPr lang="nb-NO" dirty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16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2 egg </a:t>
            </a:r>
            <a:r>
              <a:rPr lang="nb-NO" dirty="0" err="1"/>
              <a:t>sized</a:t>
            </a:r>
            <a:r>
              <a:rPr lang="nb-NO" dirty="0"/>
              <a:t> </a:t>
            </a:r>
            <a:r>
              <a:rPr lang="nb-NO" dirty="0" err="1"/>
              <a:t>potatoes</a:t>
            </a:r>
            <a:endParaRPr lang="nb-NO" dirty="0"/>
          </a:p>
          <a:p>
            <a:r>
              <a:rPr lang="nb-NO" dirty="0"/>
              <a:t>1 TS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vegetables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387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712D5-7DF6-0B8B-BEC4-BBC65D8D2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7AAAB139-68E9-CA39-CD4A-AC9DB66E9F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9D025309-21E4-445E-AAF5-A70A5A7461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Our </a:t>
            </a:r>
            <a:r>
              <a:rPr lang="nb-NO" dirty="0" err="1"/>
              <a:t>patient</a:t>
            </a:r>
            <a:r>
              <a:rPr lang="nb-NO" dirty="0"/>
              <a:t> is a 69 y old </a:t>
            </a:r>
            <a:r>
              <a:rPr lang="nb-NO" dirty="0" err="1"/>
              <a:t>woman</a:t>
            </a:r>
            <a:r>
              <a:rPr lang="nb-NO" dirty="0"/>
              <a:t>, </a:t>
            </a:r>
            <a:r>
              <a:rPr lang="nb-NO" dirty="0" err="1"/>
              <a:t>born</a:t>
            </a:r>
            <a:r>
              <a:rPr lang="nb-NO" dirty="0"/>
              <a:t> 2 y </a:t>
            </a:r>
            <a:r>
              <a:rPr lang="nb-NO" dirty="0" err="1"/>
              <a:t>before</a:t>
            </a:r>
            <a:r>
              <a:rPr lang="nb-NO" dirty="0"/>
              <a:t> </a:t>
            </a:r>
            <a:r>
              <a:rPr lang="nb-NO" dirty="0" err="1"/>
              <a:t>reaction</a:t>
            </a:r>
            <a:r>
              <a:rPr lang="nb-NO" dirty="0"/>
              <a:t> to </a:t>
            </a:r>
            <a:r>
              <a:rPr lang="nb-NO" dirty="0" err="1"/>
              <a:t>fructose</a:t>
            </a:r>
            <a:r>
              <a:rPr lang="nb-NO" dirty="0"/>
              <a:t>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described</a:t>
            </a:r>
            <a:r>
              <a:rPr lang="nb-NO" dirty="0"/>
              <a:t> and 6-7 y </a:t>
            </a:r>
            <a:r>
              <a:rPr lang="nb-NO" dirty="0" err="1"/>
              <a:t>before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enzyme</a:t>
            </a:r>
            <a:r>
              <a:rPr lang="nb-NO" dirty="0"/>
              <a:t> </a:t>
            </a:r>
            <a:r>
              <a:rPr lang="nb-NO" dirty="0" err="1"/>
              <a:t>deficiency</a:t>
            </a:r>
            <a:r>
              <a:rPr lang="nb-NO" dirty="0"/>
              <a:t>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described</a:t>
            </a:r>
            <a:endParaRPr lang="nb-NO" dirty="0"/>
          </a:p>
          <a:p>
            <a:r>
              <a:rPr lang="nb-NO" dirty="0" err="1"/>
              <a:t>Referred</a:t>
            </a:r>
            <a:r>
              <a:rPr lang="nb-NO" dirty="0"/>
              <a:t> to </a:t>
            </a:r>
            <a:r>
              <a:rPr lang="nb-NO" dirty="0" err="1"/>
              <a:t>us</a:t>
            </a:r>
            <a:r>
              <a:rPr lang="nb-NO" dirty="0"/>
              <a:t> 2,5 </a:t>
            </a:r>
            <a:r>
              <a:rPr lang="nb-NO" dirty="0" err="1"/>
              <a:t>years</a:t>
            </a:r>
            <a:r>
              <a:rPr lang="nb-NO" dirty="0"/>
              <a:t> </a:t>
            </a:r>
            <a:r>
              <a:rPr lang="nb-NO" dirty="0" err="1"/>
              <a:t>ago</a:t>
            </a:r>
            <a:endParaRPr lang="nb-NO" dirty="0"/>
          </a:p>
          <a:p>
            <a:r>
              <a:rPr lang="nb-NO" dirty="0"/>
              <a:t>I </a:t>
            </a:r>
            <a:r>
              <a:rPr lang="nb-NO" dirty="0" err="1"/>
              <a:t>don’t</a:t>
            </a:r>
            <a:r>
              <a:rPr lang="nb-NO" dirty="0"/>
              <a:t> </a:t>
            </a:r>
            <a:r>
              <a:rPr lang="nb-NO" dirty="0" err="1"/>
              <a:t>remember</a:t>
            </a:r>
            <a:r>
              <a:rPr lang="nb-NO" dirty="0"/>
              <a:t>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she</a:t>
            </a:r>
            <a:r>
              <a:rPr lang="nb-NO" dirty="0"/>
              <a:t> </a:t>
            </a:r>
            <a:r>
              <a:rPr lang="nb-NO" dirty="0" err="1"/>
              <a:t>found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diagnosis</a:t>
            </a:r>
            <a:endParaRPr lang="nb-NO" dirty="0"/>
          </a:p>
          <a:p>
            <a:r>
              <a:rPr lang="nb-NO" dirty="0" err="1"/>
              <a:t>Consultation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dietitan</a:t>
            </a:r>
            <a:r>
              <a:rPr lang="nb-NO" dirty="0"/>
              <a:t> at her </a:t>
            </a:r>
            <a:r>
              <a:rPr lang="nb-NO" dirty="0" err="1"/>
              <a:t>local</a:t>
            </a:r>
            <a:r>
              <a:rPr lang="nb-NO" dirty="0"/>
              <a:t> hospital, </a:t>
            </a:r>
            <a:r>
              <a:rPr lang="nb-NO" dirty="0" err="1"/>
              <a:t>recommended</a:t>
            </a:r>
            <a:r>
              <a:rPr lang="nb-NO" dirty="0"/>
              <a:t> </a:t>
            </a:r>
            <a:r>
              <a:rPr lang="nb-NO" dirty="0" err="1"/>
              <a:t>referral</a:t>
            </a:r>
            <a:r>
              <a:rPr lang="nb-NO" dirty="0"/>
              <a:t> to </a:t>
            </a:r>
            <a:r>
              <a:rPr lang="nb-NO" dirty="0" err="1"/>
              <a:t>our</a:t>
            </a:r>
            <a:r>
              <a:rPr lang="nb-NO" dirty="0"/>
              <a:t> adult </a:t>
            </a:r>
            <a:r>
              <a:rPr lang="nb-NO" dirty="0" err="1"/>
              <a:t>metabolic</a:t>
            </a:r>
            <a:r>
              <a:rPr lang="nb-NO" dirty="0"/>
              <a:t> unit at Oslo </a:t>
            </a:r>
            <a:r>
              <a:rPr lang="nb-NO" dirty="0" err="1"/>
              <a:t>University</a:t>
            </a:r>
            <a:r>
              <a:rPr lang="nb-NO" dirty="0"/>
              <a:t> Hospital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18326FF-5D0B-9420-E276-EF0D86AB86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20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ACF04-B708-0010-E735-4AD56737F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D8E0067-C5F6-F5D8-76E3-F36E22871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C8B7D86-FE26-848C-ACA9-9377C4180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As a </a:t>
            </a:r>
            <a:r>
              <a:rPr lang="nb-NO" dirty="0" err="1"/>
              <a:t>child</a:t>
            </a:r>
            <a:r>
              <a:rPr lang="nb-NO" dirty="0"/>
              <a:t>…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718FEB6-0B48-DAE2-5638-F2891EEB1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236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allowed</a:t>
            </a:r>
            <a:r>
              <a:rPr lang="nb-NO" dirty="0"/>
              <a:t> to </a:t>
            </a:r>
            <a:r>
              <a:rPr lang="nb-NO" dirty="0" err="1"/>
              <a:t>eat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she</a:t>
            </a:r>
            <a:r>
              <a:rPr lang="nb-NO" dirty="0"/>
              <a:t> </a:t>
            </a:r>
            <a:r>
              <a:rPr lang="nb-NO" dirty="0" err="1"/>
              <a:t>wanted</a:t>
            </a:r>
            <a:r>
              <a:rPr lang="nb-NO" dirty="0"/>
              <a:t>. </a:t>
            </a:r>
            <a:r>
              <a:rPr lang="nb-NO" dirty="0" err="1"/>
              <a:t>Was</a:t>
            </a:r>
            <a:r>
              <a:rPr lang="nb-NO" dirty="0"/>
              <a:t> not pressured to </a:t>
            </a:r>
            <a:r>
              <a:rPr lang="nb-NO" dirty="0" err="1"/>
              <a:t>eat</a:t>
            </a:r>
            <a:r>
              <a:rPr lang="nb-NO" dirty="0"/>
              <a:t> </a:t>
            </a:r>
            <a:r>
              <a:rPr lang="nb-NO" dirty="0" err="1"/>
              <a:t>anything</a:t>
            </a:r>
            <a:r>
              <a:rPr lang="nb-NO" dirty="0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093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F9B6F-3BFB-9EEC-2844-6DFE91963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2AB9891-08B7-D892-AD30-7E33A7ECA5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F6B22C4-FF7E-5F81-5A44-1B5CBB76D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Feels</a:t>
            </a:r>
            <a:r>
              <a:rPr lang="nb-NO" dirty="0"/>
              <a:t> her </a:t>
            </a:r>
            <a:r>
              <a:rPr lang="nb-NO" dirty="0" err="1"/>
              <a:t>blood</a:t>
            </a:r>
            <a:r>
              <a:rPr lang="nb-NO" dirty="0"/>
              <a:t> </a:t>
            </a:r>
            <a:r>
              <a:rPr lang="nb-NO" dirty="0" err="1"/>
              <a:t>boiling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she</a:t>
            </a:r>
            <a:r>
              <a:rPr lang="nb-NO" dirty="0"/>
              <a:t> </a:t>
            </a:r>
            <a:r>
              <a:rPr lang="nb-NO" dirty="0" err="1"/>
              <a:t>ingrests</a:t>
            </a:r>
            <a:r>
              <a:rPr lang="nb-NO" dirty="0"/>
              <a:t> </a:t>
            </a:r>
            <a:r>
              <a:rPr lang="nb-NO" dirty="0" err="1"/>
              <a:t>fructose</a:t>
            </a:r>
            <a:r>
              <a:rPr lang="nb-NO" dirty="0"/>
              <a:t>, </a:t>
            </a:r>
          </a:p>
          <a:p>
            <a:r>
              <a:rPr lang="nb-NO" dirty="0" err="1"/>
              <a:t>Inflamed</a:t>
            </a:r>
            <a:r>
              <a:rPr lang="nb-NO" dirty="0"/>
              <a:t> gums…</a:t>
            </a:r>
          </a:p>
          <a:p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it’s</a:t>
            </a:r>
            <a:r>
              <a:rPr lang="nb-NO" dirty="0"/>
              <a:t> a bit hard for her to </a:t>
            </a:r>
            <a:r>
              <a:rPr lang="nb-NO" dirty="0" err="1"/>
              <a:t>describe</a:t>
            </a:r>
            <a:r>
              <a:rPr lang="nb-NO" dirty="0"/>
              <a:t> her </a:t>
            </a:r>
            <a:r>
              <a:rPr lang="nb-NO" dirty="0" err="1"/>
              <a:t>reaction</a:t>
            </a:r>
            <a:r>
              <a:rPr lang="nb-NO" dirty="0"/>
              <a:t> to </a:t>
            </a:r>
            <a:r>
              <a:rPr lang="nb-NO" dirty="0" err="1"/>
              <a:t>ingestion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fructose</a:t>
            </a:r>
            <a:r>
              <a:rPr lang="nb-NO" dirty="0"/>
              <a:t>, </a:t>
            </a:r>
            <a:r>
              <a:rPr lang="nb-NO" dirty="0" err="1"/>
              <a:t>sucrose</a:t>
            </a:r>
            <a:r>
              <a:rPr lang="nb-NO" dirty="0"/>
              <a:t> or sorbitol and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symptoms </a:t>
            </a:r>
            <a:r>
              <a:rPr lang="nb-NO" dirty="0" err="1"/>
              <a:t>seems</a:t>
            </a:r>
            <a:r>
              <a:rPr lang="nb-NO" dirty="0"/>
              <a:t> a bit strange and not </a:t>
            </a:r>
            <a:r>
              <a:rPr lang="nb-NO" dirty="0" err="1"/>
              <a:t>described</a:t>
            </a:r>
            <a:r>
              <a:rPr lang="nb-NO" dirty="0"/>
              <a:t> for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diagnosis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7E075C3-DDF2-CD51-F79C-37CC48C0D7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973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AE092-102F-1AD9-A31C-982C10A08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C16297C-F7B8-98AA-9220-1FFF11420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36555E6-66B6-47C9-29CE-E79614485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No </a:t>
            </a:r>
            <a:r>
              <a:rPr lang="nb-NO" dirty="0" err="1"/>
              <a:t>other</a:t>
            </a:r>
            <a:r>
              <a:rPr lang="nb-NO" dirty="0"/>
              <a:t> </a:t>
            </a:r>
            <a:r>
              <a:rPr lang="nb-NO" dirty="0" err="1"/>
              <a:t>indications</a:t>
            </a:r>
            <a:r>
              <a:rPr lang="nb-NO" dirty="0"/>
              <a:t> </a:t>
            </a:r>
            <a:r>
              <a:rPr lang="nb-NO" dirty="0" err="1"/>
              <a:t>than</a:t>
            </a:r>
            <a:r>
              <a:rPr lang="nb-NO" dirty="0"/>
              <a:t> </a:t>
            </a:r>
            <a:r>
              <a:rPr lang="nb-NO" dirty="0" err="1"/>
              <a:t>strong</a:t>
            </a:r>
            <a:r>
              <a:rPr lang="nb-NO" dirty="0"/>
              <a:t> </a:t>
            </a:r>
            <a:r>
              <a:rPr lang="nb-NO" dirty="0" err="1"/>
              <a:t>aversion</a:t>
            </a:r>
            <a:r>
              <a:rPr lang="nb-NO" dirty="0"/>
              <a:t> to </a:t>
            </a:r>
            <a:r>
              <a:rPr lang="nb-NO" dirty="0" err="1"/>
              <a:t>fruits</a:t>
            </a:r>
            <a:r>
              <a:rPr lang="nb-NO" dirty="0"/>
              <a:t>, </a:t>
            </a:r>
            <a:r>
              <a:rPr lang="nb-NO" dirty="0" err="1"/>
              <a:t>vegetables</a:t>
            </a:r>
            <a:r>
              <a:rPr lang="nb-NO" dirty="0"/>
              <a:t> and </a:t>
            </a:r>
            <a:r>
              <a:rPr lang="nb-NO" dirty="0" err="1"/>
              <a:t>sweet</a:t>
            </a:r>
            <a:r>
              <a:rPr lang="nb-NO" dirty="0"/>
              <a:t> </a:t>
            </a:r>
            <a:r>
              <a:rPr lang="nb-NO" dirty="0" err="1"/>
              <a:t>foods</a:t>
            </a:r>
            <a:r>
              <a:rPr lang="nb-NO" dirty="0"/>
              <a:t>, and a </a:t>
            </a:r>
            <a:r>
              <a:rPr lang="nb-NO" dirty="0" err="1"/>
              <a:t>history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hospitalisation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vomiting</a:t>
            </a:r>
            <a:r>
              <a:rPr lang="nb-NO" dirty="0"/>
              <a:t>, organ </a:t>
            </a:r>
            <a:r>
              <a:rPr lang="nb-NO" dirty="0" err="1"/>
              <a:t>malfunction</a:t>
            </a:r>
            <a:r>
              <a:rPr lang="nb-NO" dirty="0"/>
              <a:t> and </a:t>
            </a:r>
            <a:r>
              <a:rPr lang="nb-NO" dirty="0" err="1"/>
              <a:t>abnormal</a:t>
            </a:r>
            <a:r>
              <a:rPr lang="nb-NO" dirty="0"/>
              <a:t> </a:t>
            </a:r>
            <a:r>
              <a:rPr lang="nb-NO" dirty="0" err="1"/>
              <a:t>blood</a:t>
            </a:r>
            <a:r>
              <a:rPr lang="nb-NO" dirty="0"/>
              <a:t> tests as a </a:t>
            </a:r>
            <a:r>
              <a:rPr lang="nb-NO" dirty="0" err="1"/>
              <a:t>child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30FE988-87DA-27AA-7AEE-3C2C078AFC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79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F9B6F-3BFB-9EEC-2844-6DFE91963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2AB9891-08B7-D892-AD30-7E33A7ECA5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F6B22C4-FF7E-5F81-5A44-1B5CBB76D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At 10,5 mo old, </a:t>
            </a:r>
            <a:r>
              <a:rPr lang="nb-NO" dirty="0" err="1"/>
              <a:t>upon</a:t>
            </a:r>
            <a:r>
              <a:rPr lang="nb-NO" dirty="0"/>
              <a:t> </a:t>
            </a:r>
            <a:r>
              <a:rPr lang="nb-NO" dirty="0" err="1"/>
              <a:t>admission</a:t>
            </a:r>
            <a:r>
              <a:rPr lang="nb-NO" dirty="0"/>
              <a:t> to Rikshospitalet, her diet </a:t>
            </a:r>
            <a:r>
              <a:rPr lang="nb-NO" dirty="0" err="1"/>
              <a:t>consisted</a:t>
            </a:r>
            <a:r>
              <a:rPr lang="nb-NO" dirty="0"/>
              <a:t> </a:t>
            </a:r>
            <a:r>
              <a:rPr lang="nb-NO" dirty="0" err="1"/>
              <a:t>of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7E075C3-DDF2-CD51-F79C-37CC48C0D7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178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F9B6F-3BFB-9EEC-2844-6DFE91963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2AB9891-08B7-D892-AD30-7E33A7ECA5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F6B22C4-FF7E-5F81-5A44-1B5CBB76D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mother</a:t>
            </a:r>
            <a:r>
              <a:rPr lang="nb-NO" dirty="0"/>
              <a:t> has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impression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she</a:t>
            </a:r>
            <a:r>
              <a:rPr lang="nb-NO" dirty="0"/>
              <a:t> </a:t>
            </a:r>
            <a:r>
              <a:rPr lang="nb-NO" dirty="0" err="1"/>
              <a:t>gets</a:t>
            </a:r>
            <a:r>
              <a:rPr lang="nb-NO" dirty="0"/>
              <a:t> a </a:t>
            </a:r>
            <a:r>
              <a:rPr lang="nb-NO" dirty="0" err="1"/>
              <a:t>tummy</a:t>
            </a:r>
            <a:r>
              <a:rPr lang="nb-NO" dirty="0"/>
              <a:t> </a:t>
            </a:r>
            <a:r>
              <a:rPr lang="nb-NO" dirty="0" err="1"/>
              <a:t>ache</a:t>
            </a:r>
            <a:r>
              <a:rPr lang="nb-NO" dirty="0"/>
              <a:t> </a:t>
            </a:r>
            <a:r>
              <a:rPr lang="nb-NO" dirty="0" err="1"/>
              <a:t>after</a:t>
            </a:r>
            <a:r>
              <a:rPr lang="nb-NO" dirty="0"/>
              <a:t> </a:t>
            </a:r>
            <a:r>
              <a:rPr lang="nb-NO" dirty="0" err="1"/>
              <a:t>having</a:t>
            </a:r>
            <a:r>
              <a:rPr lang="nb-NO" dirty="0"/>
              <a:t> </a:t>
            </a:r>
            <a:r>
              <a:rPr lang="nb-NO" dirty="0" err="1"/>
              <a:t>eaten</a:t>
            </a:r>
            <a:r>
              <a:rPr lang="nb-NO" dirty="0"/>
              <a:t> just a </a:t>
            </a:r>
            <a:r>
              <a:rPr lang="nb-NO" dirty="0" err="1"/>
              <a:t>little</a:t>
            </a:r>
            <a:r>
              <a:rPr lang="nb-NO" dirty="0"/>
              <a:t>, </a:t>
            </a:r>
          </a:p>
          <a:p>
            <a:r>
              <a:rPr lang="nb-NO" dirty="0" err="1"/>
              <a:t>vomits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she’s</a:t>
            </a:r>
            <a:r>
              <a:rPr lang="nb-NO" dirty="0"/>
              <a:t> given </a:t>
            </a:r>
            <a:r>
              <a:rPr lang="nb-NO" dirty="0" err="1"/>
              <a:t>potato</a:t>
            </a:r>
            <a:r>
              <a:rPr lang="nb-NO" dirty="0"/>
              <a:t> </a:t>
            </a:r>
            <a:r>
              <a:rPr lang="nb-NO" dirty="0" err="1"/>
              <a:t>according</a:t>
            </a:r>
            <a:r>
              <a:rPr lang="nb-NO" dirty="0"/>
              <a:t> to </a:t>
            </a:r>
            <a:r>
              <a:rPr lang="nb-NO" dirty="0" err="1"/>
              <a:t>mother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7E075C3-DDF2-CD51-F79C-37CC48C0D7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279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F9B6F-3BFB-9EEC-2844-6DFE91963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2AB9891-08B7-D892-AD30-7E33A7ECA5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F6B22C4-FF7E-5F81-5A44-1B5CBB76D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At </a:t>
            </a:r>
            <a:r>
              <a:rPr lang="nb-NO" dirty="0" err="1"/>
              <a:t>this</a:t>
            </a:r>
            <a:r>
              <a:rPr lang="nb-NO" dirty="0"/>
              <a:t> time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didn’t</a:t>
            </a:r>
            <a:r>
              <a:rPr lang="nb-NO" dirty="0"/>
              <a:t> </a:t>
            </a:r>
            <a:r>
              <a:rPr lang="nb-NO" dirty="0" err="1"/>
              <a:t>know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diagnosis</a:t>
            </a:r>
            <a:r>
              <a:rPr lang="nb-NO" dirty="0"/>
              <a:t> at </a:t>
            </a:r>
            <a:r>
              <a:rPr lang="nb-NO" dirty="0" err="1"/>
              <a:t>the</a:t>
            </a:r>
            <a:r>
              <a:rPr lang="nb-NO" dirty="0"/>
              <a:t> hospital, so </a:t>
            </a:r>
            <a:r>
              <a:rPr lang="nb-NO" dirty="0" err="1"/>
              <a:t>after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time </a:t>
            </a:r>
            <a:r>
              <a:rPr lang="nb-NO" dirty="0" err="1"/>
              <a:t>she</a:t>
            </a:r>
            <a:r>
              <a:rPr lang="nb-NO" dirty="0"/>
              <a:t> </a:t>
            </a:r>
            <a:r>
              <a:rPr lang="nb-NO" dirty="0" err="1"/>
              <a:t>was</a:t>
            </a:r>
            <a:r>
              <a:rPr lang="nb-NO" dirty="0"/>
              <a:t> sent </a:t>
            </a:r>
            <a:r>
              <a:rPr lang="nb-NO" dirty="0" err="1"/>
              <a:t>home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7E075C3-DDF2-CD51-F79C-37CC48C0D7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886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34D50-4F25-FEA5-50A4-BA5798818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DDD56BB-E45C-711A-E7DC-BCC50AA840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4B953BF-5A10-B228-1F06-54349DC6D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342D364-6D71-EB54-29A5-D42E3A4FAF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47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Hereditary</a:t>
            </a:r>
            <a:r>
              <a:rPr lang="nb-NO" dirty="0"/>
              <a:t> </a:t>
            </a:r>
            <a:r>
              <a:rPr lang="nb-NO" dirty="0" err="1"/>
              <a:t>fructose</a:t>
            </a:r>
            <a:r>
              <a:rPr lang="nb-NO" dirty="0"/>
              <a:t> </a:t>
            </a:r>
            <a:r>
              <a:rPr lang="nb-NO" dirty="0" err="1"/>
              <a:t>intolerance</a:t>
            </a:r>
            <a:r>
              <a:rPr lang="nb-NO" dirty="0"/>
              <a:t> is not to be </a:t>
            </a:r>
            <a:r>
              <a:rPr lang="nb-NO" dirty="0" err="1"/>
              <a:t>confused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fructose</a:t>
            </a:r>
            <a:r>
              <a:rPr lang="nb-NO" dirty="0"/>
              <a:t> </a:t>
            </a:r>
            <a:r>
              <a:rPr lang="nb-NO" dirty="0" err="1"/>
              <a:t>malabsorption</a:t>
            </a:r>
            <a:endParaRPr lang="nb-NO" dirty="0"/>
          </a:p>
          <a:p>
            <a:r>
              <a:rPr lang="nb-NO" dirty="0" err="1"/>
              <a:t>Belongs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IBS or irritable </a:t>
            </a:r>
            <a:r>
              <a:rPr lang="nb-NO" dirty="0" err="1"/>
              <a:t>bowel</a:t>
            </a:r>
            <a:r>
              <a:rPr lang="nb-NO" dirty="0"/>
              <a:t> syndrom </a:t>
            </a:r>
            <a:r>
              <a:rPr lang="nb-NO" dirty="0" err="1"/>
              <a:t>world</a:t>
            </a:r>
            <a:endParaRPr lang="nb-NO" dirty="0"/>
          </a:p>
          <a:p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I’ve</a:t>
            </a:r>
            <a:r>
              <a:rPr lang="nb-NO" dirty="0"/>
              <a:t> </a:t>
            </a:r>
            <a:r>
              <a:rPr lang="nb-NO" dirty="0" err="1"/>
              <a:t>seen</a:t>
            </a:r>
            <a:r>
              <a:rPr lang="nb-NO" dirty="0"/>
              <a:t> </a:t>
            </a:r>
            <a:r>
              <a:rPr lang="nb-NO" dirty="0" err="1"/>
              <a:t>sometimes</a:t>
            </a:r>
            <a:r>
              <a:rPr lang="nb-NO" dirty="0"/>
              <a:t> </a:t>
            </a:r>
            <a:r>
              <a:rPr lang="nb-NO" dirty="0" err="1"/>
              <a:t>fructose</a:t>
            </a:r>
            <a:r>
              <a:rPr lang="nb-NO" dirty="0"/>
              <a:t> </a:t>
            </a:r>
            <a:r>
              <a:rPr lang="nb-NO" dirty="0" err="1"/>
              <a:t>malabsorption</a:t>
            </a:r>
            <a:r>
              <a:rPr lang="nb-NO" dirty="0"/>
              <a:t> is </a:t>
            </a:r>
            <a:r>
              <a:rPr lang="nb-NO" dirty="0" err="1"/>
              <a:t>wrongly</a:t>
            </a:r>
            <a:r>
              <a:rPr lang="nb-NO" dirty="0"/>
              <a:t> </a:t>
            </a:r>
            <a:r>
              <a:rPr lang="nb-NO" dirty="0" err="1"/>
              <a:t>called</a:t>
            </a:r>
            <a:r>
              <a:rPr lang="nb-NO" dirty="0"/>
              <a:t> </a:t>
            </a:r>
            <a:r>
              <a:rPr lang="nb-NO" dirty="0" err="1"/>
              <a:t>fructose</a:t>
            </a:r>
            <a:r>
              <a:rPr lang="nb-NO" dirty="0"/>
              <a:t> </a:t>
            </a:r>
            <a:r>
              <a:rPr lang="nb-NO" dirty="0" err="1"/>
              <a:t>intolerance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1849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50C2B-E7EB-BCF8-E1C6-36779EDDF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8CD028EB-655B-1F61-4F18-5BA0E6D83A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7BECF4D7-2A13-AD04-E5D5-BC943F357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C546E9F-445B-061B-A39E-89353B8E4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016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AE092-102F-1AD9-A31C-982C10A08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C16297C-F7B8-98AA-9220-1FFF11420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36555E6-66B6-47C9-29CE-E79614485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That’s</a:t>
            </a:r>
            <a:r>
              <a:rPr lang="nb-NO" dirty="0"/>
              <a:t> </a:t>
            </a:r>
            <a:r>
              <a:rPr lang="nb-NO" dirty="0" err="1"/>
              <a:t>logical</a:t>
            </a:r>
            <a:r>
              <a:rPr lang="nb-NO" dirty="0"/>
              <a:t> </a:t>
            </a:r>
            <a:r>
              <a:rPr lang="nb-NO" dirty="0" err="1"/>
              <a:t>because</a:t>
            </a:r>
            <a:r>
              <a:rPr lang="nb-NO" dirty="0"/>
              <a:t> </a:t>
            </a:r>
            <a:r>
              <a:rPr lang="nb-NO" dirty="0" err="1"/>
              <a:t>stored</a:t>
            </a:r>
            <a:r>
              <a:rPr lang="nb-NO" dirty="0"/>
              <a:t> </a:t>
            </a:r>
            <a:r>
              <a:rPr lang="nb-NO" dirty="0" err="1"/>
              <a:t>vegetables</a:t>
            </a:r>
            <a:r>
              <a:rPr lang="nb-NO" dirty="0"/>
              <a:t> </a:t>
            </a:r>
            <a:r>
              <a:rPr lang="nb-NO" dirty="0" err="1"/>
              <a:t>develop</a:t>
            </a:r>
            <a:r>
              <a:rPr lang="nb-NO" dirty="0"/>
              <a:t> more </a:t>
            </a:r>
            <a:r>
              <a:rPr lang="nb-NO" dirty="0" err="1"/>
              <a:t>sugar</a:t>
            </a:r>
            <a:endParaRPr lang="nb-NO" dirty="0"/>
          </a:p>
          <a:p>
            <a:r>
              <a:rPr lang="nb-NO" dirty="0" err="1"/>
              <a:t>Can</a:t>
            </a:r>
            <a:r>
              <a:rPr lang="nb-NO" dirty="0"/>
              <a:t> have </a:t>
            </a:r>
            <a:r>
              <a:rPr lang="nb-NO" dirty="0" err="1"/>
              <a:t>unripe</a:t>
            </a:r>
            <a:r>
              <a:rPr lang="nb-NO" dirty="0"/>
              <a:t> </a:t>
            </a:r>
            <a:r>
              <a:rPr lang="nb-NO" dirty="0" err="1"/>
              <a:t>tomatoes</a:t>
            </a:r>
            <a:r>
              <a:rPr lang="nb-NO" dirty="0"/>
              <a:t> and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other</a:t>
            </a:r>
            <a:r>
              <a:rPr lang="nb-NO" dirty="0"/>
              <a:t> </a:t>
            </a:r>
            <a:r>
              <a:rPr lang="nb-NO" dirty="0" err="1"/>
              <a:t>unripe</a:t>
            </a:r>
            <a:r>
              <a:rPr lang="nb-NO" dirty="0"/>
              <a:t> </a:t>
            </a:r>
            <a:r>
              <a:rPr lang="nb-NO" dirty="0" err="1"/>
              <a:t>fruits</a:t>
            </a:r>
            <a:r>
              <a:rPr lang="nb-NO" dirty="0"/>
              <a:t> and </a:t>
            </a:r>
            <a:r>
              <a:rPr lang="nb-NO" dirty="0" err="1"/>
              <a:t>berries</a:t>
            </a:r>
            <a:r>
              <a:rPr lang="nb-NO" dirty="0"/>
              <a:t> I </a:t>
            </a:r>
            <a:r>
              <a:rPr lang="nb-NO" dirty="0" err="1"/>
              <a:t>mentioned</a:t>
            </a:r>
            <a:r>
              <a:rPr lang="nb-NO" dirty="0"/>
              <a:t> </a:t>
            </a:r>
            <a:r>
              <a:rPr lang="nb-NO" dirty="0" err="1"/>
              <a:t>earlier</a:t>
            </a:r>
            <a:endParaRPr lang="nb-NO" dirty="0"/>
          </a:p>
          <a:p>
            <a:r>
              <a:rPr lang="nb-NO" dirty="0" err="1"/>
              <a:t>Eats</a:t>
            </a:r>
            <a:r>
              <a:rPr lang="nb-NO" dirty="0"/>
              <a:t> </a:t>
            </a:r>
            <a:r>
              <a:rPr lang="nb-NO" dirty="0" err="1"/>
              <a:t>potatoes</a:t>
            </a:r>
            <a:r>
              <a:rPr lang="nb-NO" dirty="0"/>
              <a:t> from June </a:t>
            </a:r>
            <a:r>
              <a:rPr lang="nb-NO" dirty="0" err="1"/>
              <a:t>until</a:t>
            </a:r>
            <a:r>
              <a:rPr lang="nb-NO" dirty="0"/>
              <a:t> </a:t>
            </a:r>
            <a:r>
              <a:rPr lang="nb-NO" dirty="0" err="1"/>
              <a:t>March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not in April and May. </a:t>
            </a:r>
          </a:p>
          <a:p>
            <a:r>
              <a:rPr lang="nb-NO" dirty="0"/>
              <a:t>Broccoli 5 times a </a:t>
            </a:r>
            <a:r>
              <a:rPr lang="nb-NO" dirty="0" err="1"/>
              <a:t>year</a:t>
            </a:r>
            <a:r>
              <a:rPr lang="nb-NO" dirty="0"/>
              <a:t>, </a:t>
            </a:r>
            <a:r>
              <a:rPr lang="nb-NO" dirty="0" err="1"/>
              <a:t>tolerates</a:t>
            </a:r>
            <a:r>
              <a:rPr lang="nb-NO" dirty="0"/>
              <a:t> best summer and fall</a:t>
            </a:r>
          </a:p>
          <a:p>
            <a:r>
              <a:rPr lang="nb-NO" dirty="0" err="1"/>
              <a:t>Can</a:t>
            </a:r>
            <a:r>
              <a:rPr lang="nb-NO" dirty="0"/>
              <a:t> have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white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lemons</a:t>
            </a:r>
            <a:r>
              <a:rPr lang="nb-NO" dirty="0"/>
              <a:t> and </a:t>
            </a:r>
            <a:r>
              <a:rPr lang="nb-NO" dirty="0" err="1"/>
              <a:t>lemon</a:t>
            </a:r>
            <a:r>
              <a:rPr lang="nb-NO" dirty="0"/>
              <a:t> juice </a:t>
            </a:r>
            <a:r>
              <a:rPr lang="nb-NO" dirty="0" err="1"/>
              <a:t>the</a:t>
            </a:r>
            <a:r>
              <a:rPr lang="nb-NO" dirty="0"/>
              <a:t> first 10 </a:t>
            </a:r>
            <a:r>
              <a:rPr lang="nb-NO" dirty="0" err="1"/>
              <a:t>days</a:t>
            </a:r>
            <a:r>
              <a:rPr lang="nb-NO" dirty="0"/>
              <a:t> </a:t>
            </a:r>
            <a:r>
              <a:rPr lang="nb-NO" dirty="0" err="1"/>
              <a:t>after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arrive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store</a:t>
            </a:r>
          </a:p>
          <a:p>
            <a:r>
              <a:rPr lang="nb-NO" dirty="0" err="1"/>
              <a:t>She</a:t>
            </a:r>
            <a:r>
              <a:rPr lang="nb-NO" dirty="0"/>
              <a:t> </a:t>
            </a:r>
            <a:r>
              <a:rPr lang="nb-NO" dirty="0" err="1"/>
              <a:t>says</a:t>
            </a:r>
            <a:r>
              <a:rPr lang="nb-NO" dirty="0"/>
              <a:t> </a:t>
            </a:r>
            <a:r>
              <a:rPr lang="nb-NO" dirty="0" err="1"/>
              <a:t>she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have </a:t>
            </a:r>
            <a:r>
              <a:rPr lang="nb-NO" dirty="0" err="1"/>
              <a:t>fresh</a:t>
            </a:r>
            <a:r>
              <a:rPr lang="nb-NO" dirty="0"/>
              <a:t> </a:t>
            </a:r>
            <a:r>
              <a:rPr lang="nb-NO" dirty="0" err="1"/>
              <a:t>meat</a:t>
            </a:r>
            <a:r>
              <a:rPr lang="nb-NO" dirty="0"/>
              <a:t> and </a:t>
            </a:r>
            <a:r>
              <a:rPr lang="nb-NO" dirty="0" err="1"/>
              <a:t>fish</a:t>
            </a:r>
            <a:r>
              <a:rPr lang="nb-NO" dirty="0"/>
              <a:t>,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they’re</a:t>
            </a:r>
            <a:r>
              <a:rPr lang="nb-NO" dirty="0"/>
              <a:t> not </a:t>
            </a:r>
            <a:r>
              <a:rPr lang="nb-NO" dirty="0" err="1"/>
              <a:t>fresh</a:t>
            </a:r>
            <a:r>
              <a:rPr lang="nb-NO" dirty="0"/>
              <a:t>, </a:t>
            </a:r>
            <a:r>
              <a:rPr lang="nb-NO" dirty="0" err="1"/>
              <a:t>she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taste it, it </a:t>
            </a:r>
            <a:r>
              <a:rPr lang="nb-NO" dirty="0" err="1"/>
              <a:t>needs</a:t>
            </a:r>
            <a:r>
              <a:rPr lang="nb-NO" dirty="0"/>
              <a:t> to be </a:t>
            </a:r>
            <a:r>
              <a:rPr lang="nb-NO" dirty="0" err="1"/>
              <a:t>well</a:t>
            </a:r>
            <a:r>
              <a:rPr lang="nb-NO" dirty="0"/>
              <a:t> </a:t>
            </a:r>
            <a:r>
              <a:rPr lang="nb-NO" dirty="0" err="1"/>
              <a:t>within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best </a:t>
            </a:r>
            <a:r>
              <a:rPr lang="nb-NO" dirty="0" err="1"/>
              <a:t>before</a:t>
            </a:r>
            <a:r>
              <a:rPr lang="nb-NO" dirty="0"/>
              <a:t> date</a:t>
            </a:r>
          </a:p>
          <a:p>
            <a:r>
              <a:rPr lang="nb-NO" dirty="0"/>
              <a:t>I </a:t>
            </a:r>
            <a:r>
              <a:rPr lang="nb-NO" dirty="0" err="1"/>
              <a:t>say</a:t>
            </a:r>
            <a:r>
              <a:rPr lang="nb-NO" dirty="0"/>
              <a:t> to her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meat</a:t>
            </a:r>
            <a:r>
              <a:rPr lang="nb-NO" dirty="0"/>
              <a:t> and </a:t>
            </a:r>
            <a:r>
              <a:rPr lang="nb-NO" dirty="0" err="1"/>
              <a:t>fish</a:t>
            </a:r>
            <a:r>
              <a:rPr lang="nb-NO" dirty="0"/>
              <a:t> </a:t>
            </a:r>
            <a:r>
              <a:rPr lang="nb-NO" dirty="0" err="1"/>
              <a:t>doen’t</a:t>
            </a:r>
            <a:r>
              <a:rPr lang="nb-NO" dirty="0"/>
              <a:t> have </a:t>
            </a:r>
            <a:r>
              <a:rPr lang="nb-NO" dirty="0" err="1"/>
              <a:t>carbs</a:t>
            </a:r>
            <a:r>
              <a:rPr lang="nb-NO" dirty="0"/>
              <a:t>, so her </a:t>
            </a:r>
            <a:r>
              <a:rPr lang="nb-NO" dirty="0" err="1"/>
              <a:t>reaction</a:t>
            </a:r>
            <a:r>
              <a:rPr lang="nb-NO" dirty="0"/>
              <a:t> to less </a:t>
            </a:r>
            <a:r>
              <a:rPr lang="nb-NO" dirty="0" err="1"/>
              <a:t>fresh</a:t>
            </a:r>
            <a:r>
              <a:rPr lang="nb-NO" dirty="0"/>
              <a:t> </a:t>
            </a:r>
            <a:r>
              <a:rPr lang="nb-NO" dirty="0" err="1"/>
              <a:t>meat</a:t>
            </a:r>
            <a:r>
              <a:rPr lang="nb-NO" dirty="0"/>
              <a:t> and </a:t>
            </a:r>
            <a:r>
              <a:rPr lang="nb-NO" dirty="0" err="1"/>
              <a:t>fish</a:t>
            </a:r>
            <a:r>
              <a:rPr lang="nb-NO" dirty="0"/>
              <a:t> must be </a:t>
            </a:r>
            <a:r>
              <a:rPr lang="nb-NO" dirty="0" err="1"/>
              <a:t>something</a:t>
            </a:r>
            <a:r>
              <a:rPr lang="nb-NO" dirty="0"/>
              <a:t> </a:t>
            </a:r>
            <a:r>
              <a:rPr lang="nb-NO" dirty="0" err="1"/>
              <a:t>else</a:t>
            </a:r>
            <a:r>
              <a:rPr lang="nb-NO" dirty="0"/>
              <a:t> </a:t>
            </a:r>
            <a:r>
              <a:rPr lang="nb-NO" dirty="0" err="1"/>
              <a:t>than</a:t>
            </a:r>
            <a:r>
              <a:rPr lang="nb-NO" dirty="0"/>
              <a:t> her </a:t>
            </a:r>
            <a:r>
              <a:rPr lang="nb-NO" dirty="0" err="1"/>
              <a:t>fructosemia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30FE988-87DA-27AA-7AEE-3C2C078AFC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036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AE092-102F-1AD9-A31C-982C10A08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C16297C-F7B8-98AA-9220-1FFF11420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36555E6-66B6-47C9-29CE-E79614485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She</a:t>
            </a:r>
            <a:r>
              <a:rPr lang="nb-NO" dirty="0"/>
              <a:t> </a:t>
            </a:r>
            <a:r>
              <a:rPr lang="nb-NO" dirty="0" err="1"/>
              <a:t>feels</a:t>
            </a:r>
            <a:r>
              <a:rPr lang="nb-NO" dirty="0"/>
              <a:t> </a:t>
            </a:r>
            <a:r>
              <a:rPr lang="nb-NO" dirty="0" err="1"/>
              <a:t>she</a:t>
            </a:r>
            <a:r>
              <a:rPr lang="nb-NO" dirty="0"/>
              <a:t> has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kind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reaction</a:t>
            </a:r>
            <a:r>
              <a:rPr lang="nb-NO" dirty="0"/>
              <a:t> to vitamin C </a:t>
            </a:r>
            <a:r>
              <a:rPr lang="nb-NO" dirty="0" err="1"/>
              <a:t>after</a:t>
            </a:r>
            <a:r>
              <a:rPr lang="nb-NO" dirty="0"/>
              <a:t> taking it for a </a:t>
            </a:r>
            <a:r>
              <a:rPr lang="nb-NO" dirty="0" err="1"/>
              <a:t>while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30FE988-87DA-27AA-7AEE-3C2C078AFC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325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9D100-A3A0-8639-7381-4A3045F9A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791CE6F8-A206-F960-C10F-F16DED43F3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5F03E90-EFA4-E43C-BB6C-6CA53AF71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7748AD5-C4E1-4E13-9CD7-C33F796A46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304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Of</a:t>
            </a:r>
            <a:r>
              <a:rPr lang="nb-NO" dirty="0"/>
              <a:t> simple </a:t>
            </a:r>
            <a:r>
              <a:rPr lang="nb-NO" dirty="0" err="1"/>
              <a:t>sugars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have </a:t>
            </a:r>
            <a:r>
              <a:rPr lang="nb-NO" dirty="0" err="1"/>
              <a:t>glucose</a:t>
            </a:r>
            <a:r>
              <a:rPr lang="nb-NO" dirty="0"/>
              <a:t>, </a:t>
            </a:r>
            <a:r>
              <a:rPr lang="nb-NO" dirty="0" err="1"/>
              <a:t>galactose</a:t>
            </a:r>
            <a:r>
              <a:rPr lang="nb-NO" dirty="0"/>
              <a:t> and </a:t>
            </a:r>
            <a:r>
              <a:rPr lang="nb-NO" dirty="0" err="1"/>
              <a:t>fructose</a:t>
            </a:r>
            <a:r>
              <a:rPr lang="nb-NO" dirty="0"/>
              <a:t>.</a:t>
            </a:r>
          </a:p>
          <a:p>
            <a:r>
              <a:rPr lang="nb-NO" dirty="0" err="1"/>
              <a:t>Glucose</a:t>
            </a:r>
            <a:r>
              <a:rPr lang="nb-NO" dirty="0"/>
              <a:t> + </a:t>
            </a:r>
            <a:r>
              <a:rPr lang="nb-NO" dirty="0" err="1"/>
              <a:t>fructose</a:t>
            </a:r>
            <a:r>
              <a:rPr lang="nb-NO" dirty="0"/>
              <a:t> </a:t>
            </a:r>
            <a:r>
              <a:rPr lang="nb-NO" dirty="0" err="1"/>
              <a:t>gives</a:t>
            </a:r>
            <a:r>
              <a:rPr lang="nb-NO" dirty="0"/>
              <a:t> </a:t>
            </a:r>
            <a:r>
              <a:rPr lang="nb-NO" dirty="0" err="1"/>
              <a:t>sucrose</a:t>
            </a:r>
            <a:endParaRPr lang="nb-NO" dirty="0"/>
          </a:p>
          <a:p>
            <a:r>
              <a:rPr lang="nb-NO" dirty="0"/>
              <a:t>…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145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Patients</a:t>
            </a:r>
            <a:r>
              <a:rPr lang="nb-NO" dirty="0"/>
              <a:t> </a:t>
            </a:r>
            <a:r>
              <a:rPr lang="nb-NO" dirty="0" err="1"/>
              <a:t>develop</a:t>
            </a:r>
            <a:r>
              <a:rPr lang="nb-NO" dirty="0"/>
              <a:t> </a:t>
            </a:r>
            <a:r>
              <a:rPr lang="nb-NO" dirty="0" err="1"/>
              <a:t>strong</a:t>
            </a:r>
            <a:r>
              <a:rPr lang="nb-NO" dirty="0"/>
              <a:t> </a:t>
            </a:r>
            <a:r>
              <a:rPr lang="nb-NO" dirty="0" err="1"/>
              <a:t>aversion</a:t>
            </a:r>
            <a:r>
              <a:rPr lang="nb-NO" dirty="0"/>
              <a:t> to </a:t>
            </a:r>
            <a:r>
              <a:rPr lang="nb-NO" dirty="0" err="1"/>
              <a:t>sweet</a:t>
            </a:r>
            <a:r>
              <a:rPr lang="nb-NO" dirty="0"/>
              <a:t> </a:t>
            </a:r>
            <a:r>
              <a:rPr lang="nb-NO" dirty="0" err="1"/>
              <a:t>foods</a:t>
            </a:r>
            <a:r>
              <a:rPr lang="nb-NO" dirty="0"/>
              <a:t> from an </a:t>
            </a:r>
            <a:r>
              <a:rPr lang="nb-NO" dirty="0" err="1"/>
              <a:t>early</a:t>
            </a:r>
            <a:r>
              <a:rPr lang="nb-NO" dirty="0"/>
              <a:t> age</a:t>
            </a:r>
          </a:p>
          <a:p>
            <a:r>
              <a:rPr lang="nb-NO" dirty="0" err="1"/>
              <a:t>According</a:t>
            </a:r>
            <a:r>
              <a:rPr lang="nb-NO" dirty="0"/>
              <a:t> to </a:t>
            </a:r>
            <a:r>
              <a:rPr lang="nb-NO" dirty="0" err="1"/>
              <a:t>information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Sweedish</a:t>
            </a:r>
            <a:r>
              <a:rPr lang="nb-NO" dirty="0"/>
              <a:t> </a:t>
            </a:r>
            <a:r>
              <a:rPr lang="nb-NO" dirty="0" err="1"/>
              <a:t>Socialstyrelsen</a:t>
            </a:r>
            <a:r>
              <a:rPr lang="nb-NO" dirty="0"/>
              <a:t>, 3-5 </a:t>
            </a:r>
            <a:r>
              <a:rPr lang="nb-NO" dirty="0" err="1"/>
              <a:t>children</a:t>
            </a:r>
            <a:r>
              <a:rPr lang="nb-NO" dirty="0"/>
              <a:t> per 100 000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born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hereditary</a:t>
            </a:r>
            <a:r>
              <a:rPr lang="nb-NO" dirty="0"/>
              <a:t> </a:t>
            </a:r>
            <a:r>
              <a:rPr lang="nb-NO" dirty="0" err="1"/>
              <a:t>fructose</a:t>
            </a:r>
            <a:r>
              <a:rPr lang="nb-NO" dirty="0"/>
              <a:t> </a:t>
            </a:r>
            <a:r>
              <a:rPr lang="nb-NO" dirty="0" err="1"/>
              <a:t>intolerance</a:t>
            </a:r>
            <a:r>
              <a:rPr lang="nb-NO" dirty="0"/>
              <a:t> in Europe </a:t>
            </a:r>
            <a:r>
              <a:rPr lang="nb-NO" dirty="0" err="1"/>
              <a:t>every</a:t>
            </a:r>
            <a:r>
              <a:rPr lang="nb-NO" dirty="0"/>
              <a:t> </a:t>
            </a:r>
            <a:r>
              <a:rPr lang="nb-NO" dirty="0" err="1"/>
              <a:t>year</a:t>
            </a:r>
            <a:endParaRPr lang="nb-NO" dirty="0"/>
          </a:p>
          <a:p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means</a:t>
            </a:r>
            <a:r>
              <a:rPr lang="nb-NO" dirty="0"/>
              <a:t> </a:t>
            </a:r>
            <a:r>
              <a:rPr lang="nb-NO" dirty="0" err="1"/>
              <a:t>there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be 300-500 persons in </a:t>
            </a:r>
            <a:r>
              <a:rPr lang="nb-NO" dirty="0" err="1"/>
              <a:t>Sweden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diagnosis</a:t>
            </a:r>
            <a:r>
              <a:rPr lang="nb-NO" dirty="0"/>
              <a:t>, and </a:t>
            </a:r>
            <a:r>
              <a:rPr lang="nb-NO" dirty="0" err="1"/>
              <a:t>there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be </a:t>
            </a:r>
            <a:r>
              <a:rPr lang="nb-NO" dirty="0" err="1"/>
              <a:t>born</a:t>
            </a:r>
            <a:r>
              <a:rPr lang="nb-NO" dirty="0"/>
              <a:t> 2-3 </a:t>
            </a:r>
            <a:r>
              <a:rPr lang="nb-NO" dirty="0" err="1"/>
              <a:t>children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diagnosis</a:t>
            </a:r>
            <a:r>
              <a:rPr lang="nb-NO" dirty="0"/>
              <a:t> in Norway </a:t>
            </a:r>
            <a:r>
              <a:rPr lang="nb-NO" dirty="0" err="1"/>
              <a:t>each</a:t>
            </a:r>
            <a:r>
              <a:rPr lang="nb-NO" dirty="0"/>
              <a:t> </a:t>
            </a:r>
            <a:r>
              <a:rPr lang="nb-NO" dirty="0" err="1"/>
              <a:t>year</a:t>
            </a:r>
            <a:r>
              <a:rPr lang="nb-NO" dirty="0"/>
              <a:t>. </a:t>
            </a:r>
          </a:p>
          <a:p>
            <a:r>
              <a:rPr lang="nb-NO" dirty="0"/>
              <a:t>I </a:t>
            </a:r>
            <a:r>
              <a:rPr lang="nb-NO" dirty="0" err="1"/>
              <a:t>think</a:t>
            </a:r>
            <a:r>
              <a:rPr lang="nb-NO" dirty="0"/>
              <a:t> in total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follow</a:t>
            </a:r>
            <a:r>
              <a:rPr lang="nb-NO" dirty="0"/>
              <a:t> and </a:t>
            </a:r>
            <a:r>
              <a:rPr lang="nb-NO" dirty="0" err="1"/>
              <a:t>know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6 </a:t>
            </a:r>
            <a:r>
              <a:rPr lang="nb-NO" dirty="0" err="1"/>
              <a:t>patients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HFI in Norway, adults and </a:t>
            </a:r>
            <a:r>
              <a:rPr lang="nb-NO" dirty="0" err="1"/>
              <a:t>children</a:t>
            </a:r>
            <a:r>
              <a:rPr lang="nb-NO" dirty="0"/>
              <a:t>, </a:t>
            </a:r>
            <a:r>
              <a:rPr lang="nb-NO" dirty="0" err="1"/>
              <a:t>one</a:t>
            </a:r>
            <a:r>
              <a:rPr lang="nb-NO" dirty="0"/>
              <a:t> adult is from Spain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420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 manifests in…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HFI has an excellent prognosis when patients maintain a strict restrictive diet, some patients …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article I’m referring to here describes a 41 y old…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and she was diagnosed with hereditary fructose intolerance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 y old… She also described nausea, vomiting, diffuse abdominal pain and hypoglycemic symptoms even after the smallest amount of sugar or fruit.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805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disorder</a:t>
            </a:r>
            <a:r>
              <a:rPr lang="nb-NO" dirty="0"/>
              <a:t> is </a:t>
            </a:r>
            <a:r>
              <a:rPr lang="nb-NO" dirty="0" err="1"/>
              <a:t>caused</a:t>
            </a:r>
            <a:r>
              <a:rPr lang="nb-NO" dirty="0"/>
              <a:t> by a </a:t>
            </a:r>
            <a:r>
              <a:rPr lang="nb-NO" dirty="0" err="1"/>
              <a:t>deficiency</a:t>
            </a:r>
            <a:r>
              <a:rPr lang="nb-NO" dirty="0"/>
              <a:t> in </a:t>
            </a:r>
            <a:r>
              <a:rPr lang="nb-NO" i="1" dirty="0" err="1"/>
              <a:t>aldolase</a:t>
            </a:r>
            <a:r>
              <a:rPr lang="nb-NO" i="1" dirty="0"/>
              <a:t> B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second</a:t>
            </a:r>
            <a:r>
              <a:rPr lang="nb-NO" dirty="0"/>
              <a:t> </a:t>
            </a:r>
            <a:r>
              <a:rPr lang="nb-NO" dirty="0" err="1"/>
              <a:t>enzyme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fructose</a:t>
            </a:r>
            <a:r>
              <a:rPr lang="nb-NO" dirty="0"/>
              <a:t> </a:t>
            </a:r>
            <a:r>
              <a:rPr lang="nb-NO" dirty="0" err="1"/>
              <a:t>pathway</a:t>
            </a:r>
            <a:endParaRPr lang="nb-NO" dirty="0"/>
          </a:p>
          <a:p>
            <a:r>
              <a:rPr lang="nb-NO" i="1" dirty="0" err="1"/>
              <a:t>Aldolase</a:t>
            </a:r>
            <a:r>
              <a:rPr lang="nb-NO" i="1" dirty="0"/>
              <a:t> B </a:t>
            </a:r>
            <a:r>
              <a:rPr lang="nb-NO" dirty="0" err="1"/>
              <a:t>splits</a:t>
            </a:r>
            <a:r>
              <a:rPr lang="nb-NO" dirty="0"/>
              <a:t> fructose-1-phosphate (F-1-P)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dihydroxyacetone</a:t>
            </a:r>
            <a:r>
              <a:rPr lang="nb-NO" dirty="0"/>
              <a:t> </a:t>
            </a:r>
            <a:r>
              <a:rPr lang="nb-NO" dirty="0" err="1"/>
              <a:t>phosphate</a:t>
            </a:r>
            <a:r>
              <a:rPr lang="nb-NO" dirty="0"/>
              <a:t> and </a:t>
            </a:r>
            <a:r>
              <a:rPr lang="nb-NO" dirty="0" err="1"/>
              <a:t>glyceraldehyde</a:t>
            </a:r>
            <a:endParaRPr lang="nb-NO" dirty="0"/>
          </a:p>
          <a:p>
            <a:r>
              <a:rPr lang="nb-NO" dirty="0"/>
              <a:t>F-1-P </a:t>
            </a:r>
            <a:r>
              <a:rPr lang="nb-NO" dirty="0" err="1"/>
              <a:t>accumulates</a:t>
            </a:r>
            <a:r>
              <a:rPr lang="nb-NO" dirty="0"/>
              <a:t>, and…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10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477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Seaweed</a:t>
            </a:r>
            <a:r>
              <a:rPr lang="nb-NO" dirty="0"/>
              <a:t> and </a:t>
            </a:r>
            <a:r>
              <a:rPr lang="nb-NO" dirty="0" err="1"/>
              <a:t>grape</a:t>
            </a:r>
            <a:r>
              <a:rPr lang="nb-NO" dirty="0"/>
              <a:t> </a:t>
            </a:r>
            <a:r>
              <a:rPr lang="nb-NO" dirty="0" err="1"/>
              <a:t>leaves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8C22-4B7E-C849-A7FA-08599E78BF2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755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FF05FE-4686-4401-8435-3184D20E8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DE55D9E-DCCB-4C6A-B993-B4E34064E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D73E658-A926-4C2C-98EE-AB70A1D0C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CFA45D2A-9AD5-4FA0-8B4D-3F277D66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4348607" cy="1194380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986C8ECE-38F8-4390-AC09-623FD14A3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6" y="2978331"/>
            <a:ext cx="4348606" cy="1377423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CD529F53-5CF9-4D77-8899-65700A056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1"/>
            <a:ext cx="6095999" cy="5928526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801742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223996-01F9-4EEA-981B-68A712C8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0283F9-D368-4D8F-819C-77462C0FE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2664B7-6862-408B-951D-49A1805A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B1DD5C-45E3-4404-A55C-832AC494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C4A502-460D-4F71-8428-EEDDE35D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209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loverskrif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AA9C0BB-5039-4A1C-947B-6743E2CBA5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E30C9680-88E9-452A-BB51-C51AB99C3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B3484A42-984E-4758-86EA-2B21CC09A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47219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tel og inn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223996-01F9-4EEA-981B-68A712C8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0283F9-D368-4D8F-819C-77462C0FE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2664B7-6862-408B-951D-49A1805A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B1DD5C-45E3-4404-A55C-832AC494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C4A502-460D-4F71-8428-EEDDE35D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8359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3B4D85B6-5136-43C2-BCCA-FFE6137618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CFEB4D9-AD72-4B60-95EB-31621B6E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D57DF29E-3BF1-4C83-88E7-8D3E0A617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91086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tel og inn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223996-01F9-4EEA-981B-68A712C8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0283F9-D368-4D8F-819C-77462C0FE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2664B7-6862-408B-951D-49A1805A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B1DD5C-45E3-4404-A55C-832AC494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C4A502-460D-4F71-8428-EEDDE35D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8182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113684-BC8C-4B54-B1C4-2C234332B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BE7DA01-5E20-41BD-826E-7F3280029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A34D5D0D-229E-4AF7-928B-37C41B666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563573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tel og inn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223996-01F9-4EEA-981B-68A712C8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0283F9-D368-4D8F-819C-77462C0FE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2664B7-6862-408B-951D-49A1805A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B1DD5C-45E3-4404-A55C-832AC494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C4A502-460D-4F71-8428-EEDDE35D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2912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C4F0BCF0-D77D-4BAC-ACC6-E58E2771C8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BA8BB17A-3886-437E-B029-FA39EB4CD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FD7AEDA9-25F3-4EBC-AEFD-6D675442C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01731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tel og inn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223996-01F9-4EEA-981B-68A712C8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0283F9-D368-4D8F-819C-77462C0FE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2664B7-6862-408B-951D-49A1805A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B1DD5C-45E3-4404-A55C-832AC494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C4A502-460D-4F71-8428-EEDDE35D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9649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E431200A-E5F1-4F37-8164-2FFA693ECB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D5AB19BB-2DBF-4D3A-8459-E3D69AC64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75FB2E99-4EC2-4268-AB1B-CDAADA5B0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4867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223996-01F9-4EEA-981B-68A712C8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0283F9-D368-4D8F-819C-77462C0FE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2664B7-6862-408B-951D-49A1805A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B1DD5C-45E3-4404-A55C-832AC494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C4A502-460D-4F71-8428-EEDDE35D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5490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tel og inn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223996-01F9-4EEA-981B-68A712C8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0283F9-D368-4D8F-819C-77462C0FE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2664B7-6862-408B-951D-49A1805A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B1DD5C-45E3-4404-A55C-832AC494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C4A502-460D-4F71-8428-EEDDE35D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6536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30BD98DE-0FE7-4EE7-BD09-E062E3DFF2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B23F4A9D-4298-4A99-BC78-A135ACB9E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55F2F4FF-176B-4A6C-93AD-E9D9F50C6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645294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tel og inn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223996-01F9-4EEA-981B-68A712C8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0283F9-D368-4D8F-819C-77462C0FE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2664B7-6862-408B-951D-49A1805A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B1DD5C-45E3-4404-A55C-832AC494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C4A502-460D-4F71-8428-EEDDE35D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1828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9F6BAA13-0830-4EAC-B836-D5C1707063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D51A3243-C799-46F9-AD23-9C216B88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27A667A7-0101-4FE5-B036-E06942A90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45842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B7FA2FC1-303A-41AE-893E-D166CE771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023F59A7-2729-4B8A-AAF9-7793D2677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6077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59096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8672E4AF-E70B-4478-86F5-CE8AE7E854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E4FBBD37-7F67-4259-B493-0B636DB82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95BA5566-A5E0-4321-B599-BEB03BF1E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47168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0DA433E-E19E-4759-8678-A4A2C1FDE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0C9783D8-1EF3-4B37-9ED6-215985DC0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6077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47199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9206446-CB37-4722-8983-CA4F998594A1}"/>
              </a:ext>
            </a:extLst>
          </p:cNvPr>
          <p:cNvSpPr/>
          <p:nvPr userDrawn="1"/>
        </p:nvSpPr>
        <p:spPr>
          <a:xfrm>
            <a:off x="0" y="0"/>
            <a:ext cx="12192000" cy="5939246"/>
          </a:xfrm>
          <a:prstGeom prst="rect">
            <a:avLst/>
          </a:prstGeom>
          <a:solidFill>
            <a:srgbClr val="004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3B81468-5577-42D9-A0A8-4290D1164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283BBDC-8881-4C1C-BCD8-771B881A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256BF3E-7457-4DE2-9573-26DDB1BE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B49A3FFB-6076-1A41-984A-4C785448D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CD73630F-A3D6-904E-99E5-08307F87D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60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2264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9206446-CB37-4722-8983-CA4F998594A1}"/>
              </a:ext>
            </a:extLst>
          </p:cNvPr>
          <p:cNvSpPr/>
          <p:nvPr userDrawn="1"/>
        </p:nvSpPr>
        <p:spPr>
          <a:xfrm>
            <a:off x="0" y="0"/>
            <a:ext cx="12192000" cy="5939246"/>
          </a:xfrm>
          <a:prstGeom prst="rect">
            <a:avLst/>
          </a:prstGeom>
          <a:solidFill>
            <a:srgbClr val="00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3B81468-5577-42D9-A0A8-4290D1164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283BBDC-8881-4C1C-BCD8-771B881A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256BF3E-7457-4DE2-9573-26DDB1BE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4431F304-E76D-3146-964B-14DFE1E9A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4661CA4A-8E0E-8C49-BC3E-1A4B3C985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60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5832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3B81468-5577-42D9-A0A8-4290D1164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283BBDC-8881-4C1C-BCD8-771B881A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256BF3E-7457-4DE2-9573-26DDB1BE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0B3AA98A-AB8C-42AF-A30A-D209CA99F1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0537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938697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072502-4E4A-449F-AA2C-76A83E5B0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8B7CF3-00A0-472B-8D13-4F9BD41166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66077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C8E5455-3D59-4FA3-A1BA-DEA033D3E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66077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3B81468-5577-42D9-A0A8-4290D1164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283BBDC-8881-4C1C-BCD8-771B881A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256BF3E-7457-4DE2-9573-26DDB1BE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601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FC42E7-C7B6-4BB1-8678-1916449E1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8FC5351-58AB-4694-B2C5-C21BBC38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D0D3338-C838-4294-B690-189DBEA7A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A64C9D0-EBD5-4D33-BD7B-CCF2F5E1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3274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03B7481-3688-4B04-B67E-23B7FD9FE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F73DD26-4037-4A18-A05E-AA134B9D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496E061-70AD-45E6-B695-FC98F914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319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8D2398-FC0D-4E0C-B5AD-8C2E8FAF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6" y="1662031"/>
            <a:ext cx="6273202" cy="739264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8449673-CC7C-4DA6-A417-52E1BA9E8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25" y="2525486"/>
            <a:ext cx="6273201" cy="18302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004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0DC206-59CA-4E90-A602-5AD07F2A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F766-412E-462A-8F5D-C7E95663E47D}" type="datetimeFigureOut">
              <a:rPr lang="nb-NO" smtClean="0"/>
              <a:t>13.11.2025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36C9F-6C44-40F8-907A-64A805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58951-B062-4BB7-956B-735D4E7F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A87EF4F6-FD80-4958-8E24-E370421914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6983" y="1"/>
            <a:ext cx="3675017" cy="5928526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16893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3F13CE7-7E72-49FD-9179-672195AA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1C6E529-3426-4CD8-8DE8-704A00260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05DCFF-9452-43CA-A8F2-63B746EF63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0593" y="6292742"/>
            <a:ext cx="1200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04A93"/>
                </a:solidFill>
              </a:defRPr>
            </a:lvl1pPr>
          </a:lstStyle>
          <a:p>
            <a:fld id="{958FF766-412E-462A-8F5D-C7E95663E47D}" type="datetimeFigureOut">
              <a:rPr lang="nb-NO" smtClean="0"/>
              <a:pPr/>
              <a:t>13.11.2025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2F726A0-91AD-490D-8F7E-2F883D0BD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3500" y="6292742"/>
            <a:ext cx="62087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4A93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6EDB195-5C8F-492E-BE84-4A9C1B3F7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4303" y="6292742"/>
            <a:ext cx="859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4A93"/>
                </a:solidFill>
              </a:defRPr>
            </a:lvl1pPr>
          </a:lstStyle>
          <a:p>
            <a:fld id="{06668B70-52D5-4929-987C-994778F03EBF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DEDE010E-7568-42CB-990A-AAD7ACCD914C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35" y="6292868"/>
            <a:ext cx="1698307" cy="360432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7BE4884A-7C66-4471-9DC2-28A0785C029A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486" y="6256460"/>
            <a:ext cx="474315" cy="41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78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4A9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8348F447-03E7-0A68-D189-4DA7E0F14485}"/>
              </a:ext>
            </a:extLst>
          </p:cNvPr>
          <p:cNvSpPr txBox="1">
            <a:spLocks/>
          </p:cNvSpPr>
          <p:nvPr/>
        </p:nvSpPr>
        <p:spPr>
          <a:xfrm>
            <a:off x="1068126" y="3702867"/>
            <a:ext cx="4348606" cy="178353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Linn Helene Stølen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Adult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metabolic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dietitian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Oslo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Hospital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NIEM Stockholm 2025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9884EA3-7365-F947-79CB-0431D8A9661E}"/>
              </a:ext>
            </a:extLst>
          </p:cNvPr>
          <p:cNvSpPr txBox="1"/>
          <p:nvPr/>
        </p:nvSpPr>
        <p:spPr>
          <a:xfrm>
            <a:off x="8652577" y="6329548"/>
            <a:ext cx="2294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Foto: Toa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Heftiba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Unsplash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CE0CDE66-A8E5-1D09-7EFD-E17F8B8896E7}"/>
              </a:ext>
            </a:extLst>
          </p:cNvPr>
          <p:cNvSpPr txBox="1">
            <a:spLocks/>
          </p:cNvSpPr>
          <p:nvPr/>
        </p:nvSpPr>
        <p:spPr>
          <a:xfrm>
            <a:off x="1068126" y="1662031"/>
            <a:ext cx="5795812" cy="11943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Hereditary </a:t>
            </a:r>
            <a: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Fructose Intolerance (Fructosemia) – Case </a:t>
            </a:r>
          </a:p>
        </p:txBody>
      </p:sp>
      <p:pic>
        <p:nvPicPr>
          <p:cNvPr id="9" name="Bilde 8" descr="Et bilde som inneholder frukt, sitrus, grapefrukt, appelsin&#10;&#10;KI-generert innhold kan være feil.">
            <a:extLst>
              <a:ext uri="{FF2B5EF4-FFF2-40B4-BE49-F238E27FC236}">
                <a16:creationId xmlns:a16="http://schemas.microsoft.com/office/drawing/2014/main" id="{0053546A-D7EF-81A1-5677-ADBCD432D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97" y="0"/>
            <a:ext cx="3924480" cy="591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35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5FCDD-78CC-2F34-9F55-88E37AD52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D171008E-6A6D-D864-C53E-1FD796500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843" y="0"/>
            <a:ext cx="6096313" cy="657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54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0803B-1ED4-AA0C-DA63-5267259F9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51DD2FF-CE95-7AFB-4B71-63E57BDC6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990" y="0"/>
            <a:ext cx="5088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51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C3F6F-B1D8-27B1-506E-F7F4DC5EF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E18E2D-9CB4-B142-D844-E7DE01B6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Case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60713B-3834-62C3-BA87-EAAC35699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573285" cy="3660775"/>
          </a:xfrm>
        </p:spPr>
        <p:txBody>
          <a:bodyPr>
            <a:normAutofit lnSpcReduction="10000"/>
          </a:bodyPr>
          <a:lstStyle/>
          <a:p>
            <a:r>
              <a:rPr lang="nb-NO" dirty="0"/>
              <a:t>69 y old </a:t>
            </a:r>
            <a:r>
              <a:rPr lang="nb-NO" dirty="0" err="1"/>
              <a:t>woman</a:t>
            </a:r>
            <a:endParaRPr lang="nb-NO" dirty="0"/>
          </a:p>
          <a:p>
            <a:r>
              <a:rPr lang="nb-NO" dirty="0" err="1"/>
              <a:t>Referred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question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hereditary</a:t>
            </a:r>
            <a:r>
              <a:rPr lang="nb-NO" dirty="0"/>
              <a:t> </a:t>
            </a:r>
            <a:r>
              <a:rPr lang="nb-NO" dirty="0" err="1"/>
              <a:t>fructose</a:t>
            </a:r>
            <a:r>
              <a:rPr lang="nb-NO" dirty="0"/>
              <a:t> </a:t>
            </a:r>
            <a:r>
              <a:rPr lang="nb-NO" dirty="0" err="1"/>
              <a:t>intolerance</a:t>
            </a:r>
            <a:r>
              <a:rPr lang="nb-NO" dirty="0"/>
              <a:t> </a:t>
            </a:r>
          </a:p>
          <a:p>
            <a:r>
              <a:rPr lang="nb-NO" dirty="0"/>
              <a:t>Bipolar </a:t>
            </a:r>
            <a:r>
              <a:rPr lang="nb-NO" dirty="0" err="1"/>
              <a:t>disorder</a:t>
            </a:r>
            <a:endParaRPr lang="nb-NO" dirty="0"/>
          </a:p>
          <a:p>
            <a:r>
              <a:rPr lang="nb-NO" dirty="0" err="1"/>
              <a:t>Recently</a:t>
            </a:r>
            <a:r>
              <a:rPr lang="nb-NO" dirty="0"/>
              <a:t> </a:t>
            </a:r>
            <a:r>
              <a:rPr lang="nb-NO" dirty="0" err="1"/>
              <a:t>treated</a:t>
            </a:r>
            <a:r>
              <a:rPr lang="nb-NO" dirty="0"/>
              <a:t> for </a:t>
            </a:r>
            <a:r>
              <a:rPr lang="nb-NO" dirty="0" err="1"/>
              <a:t>breast</a:t>
            </a:r>
            <a:r>
              <a:rPr lang="nb-NO" dirty="0"/>
              <a:t> cancer – </a:t>
            </a:r>
            <a:r>
              <a:rPr lang="nb-NO" dirty="0" err="1"/>
              <a:t>afraid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hospitalisation</a:t>
            </a:r>
            <a:r>
              <a:rPr lang="nb-NO" dirty="0"/>
              <a:t> and </a:t>
            </a:r>
            <a:r>
              <a:rPr lang="nb-NO" dirty="0" err="1"/>
              <a:t>getting</a:t>
            </a:r>
            <a:r>
              <a:rPr lang="nb-NO" dirty="0"/>
              <a:t> </a:t>
            </a:r>
            <a:r>
              <a:rPr lang="nb-NO" dirty="0" err="1"/>
              <a:t>food</a:t>
            </a:r>
            <a:r>
              <a:rPr lang="nb-NO" dirty="0"/>
              <a:t> or </a:t>
            </a:r>
            <a:r>
              <a:rPr lang="nb-NO" dirty="0" err="1"/>
              <a:t>medications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fructose</a:t>
            </a:r>
            <a:r>
              <a:rPr lang="nb-NO" dirty="0"/>
              <a:t>, </a:t>
            </a:r>
            <a:r>
              <a:rPr lang="nb-NO" dirty="0" err="1"/>
              <a:t>sucrose</a:t>
            </a:r>
            <a:r>
              <a:rPr lang="nb-NO" dirty="0"/>
              <a:t> or sorbitol</a:t>
            </a:r>
          </a:p>
          <a:p>
            <a:r>
              <a:rPr lang="nb-NO" dirty="0" err="1"/>
              <a:t>Didn’t</a:t>
            </a:r>
            <a:r>
              <a:rPr lang="nb-NO" dirty="0"/>
              <a:t> have </a:t>
            </a:r>
            <a:r>
              <a:rPr lang="nb-NO" dirty="0" err="1"/>
              <a:t>confirmed</a:t>
            </a:r>
            <a:r>
              <a:rPr lang="nb-NO" dirty="0"/>
              <a:t> HFI </a:t>
            </a:r>
            <a:r>
              <a:rPr lang="nb-NO" dirty="0" err="1"/>
              <a:t>diagnosis</a:t>
            </a:r>
            <a:r>
              <a:rPr lang="nb-NO" dirty="0"/>
              <a:t>, </a:t>
            </a:r>
            <a:r>
              <a:rPr lang="nb-NO" dirty="0" err="1"/>
              <a:t>she</a:t>
            </a:r>
            <a:r>
              <a:rPr lang="nb-NO" dirty="0"/>
              <a:t> is </a:t>
            </a:r>
            <a:r>
              <a:rPr lang="nb-NO" dirty="0" err="1"/>
              <a:t>self</a:t>
            </a:r>
            <a:r>
              <a:rPr lang="nb-NO" dirty="0"/>
              <a:t> </a:t>
            </a:r>
            <a:r>
              <a:rPr lang="nb-NO" dirty="0" err="1"/>
              <a:t>taught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diet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07185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C7D92-AC9B-53BE-716E-3900DFAF6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92A692-BA07-ABE7-D621-CFBE1DBC2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Case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6BDE9F-2825-935D-7F3F-318F33261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573285" cy="3660775"/>
          </a:xfrm>
        </p:spPr>
        <p:txBody>
          <a:bodyPr/>
          <a:lstStyle/>
          <a:p>
            <a:r>
              <a:rPr lang="nb-NO" dirty="0" err="1"/>
              <a:t>Low</a:t>
            </a:r>
            <a:r>
              <a:rPr lang="nb-NO" dirty="0"/>
              <a:t> </a:t>
            </a:r>
            <a:r>
              <a:rPr lang="nb-NO" dirty="0" err="1"/>
              <a:t>weight</a:t>
            </a:r>
            <a:r>
              <a:rPr lang="nb-NO" dirty="0"/>
              <a:t> at 10 </a:t>
            </a:r>
            <a:r>
              <a:rPr lang="nb-NO" dirty="0" err="1"/>
              <a:t>months</a:t>
            </a:r>
            <a:r>
              <a:rPr lang="nb-NO" dirty="0"/>
              <a:t>, </a:t>
            </a:r>
            <a:r>
              <a:rPr lang="nb-NO" dirty="0" err="1"/>
              <a:t>vomiting</a:t>
            </a:r>
            <a:endParaRPr lang="nb-NO" dirty="0"/>
          </a:p>
          <a:p>
            <a:r>
              <a:rPr lang="nb-NO" dirty="0" err="1"/>
              <a:t>Hospitalised</a:t>
            </a:r>
            <a:r>
              <a:rPr lang="nb-NO" dirty="0"/>
              <a:t>, </a:t>
            </a:r>
            <a:r>
              <a:rPr lang="nb-NO" dirty="0" err="1"/>
              <a:t>vomited</a:t>
            </a:r>
            <a:r>
              <a:rPr lang="nb-NO" dirty="0"/>
              <a:t> all </a:t>
            </a:r>
            <a:r>
              <a:rPr lang="nb-NO" dirty="0" err="1"/>
              <a:t>foods</a:t>
            </a:r>
            <a:endParaRPr lang="nb-NO" dirty="0"/>
          </a:p>
          <a:p>
            <a:r>
              <a:rPr lang="nb-NO" dirty="0"/>
              <a:t>1 y old: 6 kg</a:t>
            </a:r>
          </a:p>
          <a:p>
            <a:r>
              <a:rPr lang="nb-NO" dirty="0"/>
              <a:t>Organs </a:t>
            </a:r>
            <a:r>
              <a:rPr lang="nb-NO" dirty="0" err="1"/>
              <a:t>didn’t</a:t>
            </a:r>
            <a:r>
              <a:rPr lang="nb-NO" dirty="0"/>
              <a:t> </a:t>
            </a:r>
            <a:r>
              <a:rPr lang="nb-NO" dirty="0" err="1"/>
              <a:t>work</a:t>
            </a:r>
            <a:endParaRPr lang="nb-NO" dirty="0"/>
          </a:p>
          <a:p>
            <a:r>
              <a:rPr lang="nb-NO" dirty="0"/>
              <a:t>Abnormal </a:t>
            </a:r>
            <a:r>
              <a:rPr lang="nb-NO" dirty="0" err="1"/>
              <a:t>blood</a:t>
            </a:r>
            <a:r>
              <a:rPr lang="nb-NO" dirty="0"/>
              <a:t> tests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9132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087345-F365-4435-AB78-25573A8D3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Case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8BF2DB-B2B8-4457-8DAE-593CCDD2E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6700" cy="3660775"/>
          </a:xfrm>
        </p:spPr>
        <p:txBody>
          <a:bodyPr/>
          <a:lstStyle/>
          <a:p>
            <a:r>
              <a:rPr lang="nb-NO" dirty="0" err="1"/>
              <a:t>Avoided</a:t>
            </a:r>
            <a:r>
              <a:rPr lang="nb-NO" dirty="0"/>
              <a:t> all </a:t>
            </a:r>
            <a:r>
              <a:rPr lang="nb-NO" dirty="0" err="1"/>
              <a:t>fruits</a:t>
            </a:r>
            <a:r>
              <a:rPr lang="nb-NO" dirty="0"/>
              <a:t>, </a:t>
            </a:r>
            <a:r>
              <a:rPr lang="nb-NO" dirty="0" err="1"/>
              <a:t>vegetables</a:t>
            </a:r>
            <a:r>
              <a:rPr lang="nb-NO" dirty="0"/>
              <a:t> and </a:t>
            </a:r>
            <a:r>
              <a:rPr lang="nb-NO" dirty="0" err="1"/>
              <a:t>sweet</a:t>
            </a:r>
            <a:r>
              <a:rPr lang="nb-NO" dirty="0"/>
              <a:t> </a:t>
            </a:r>
            <a:r>
              <a:rPr lang="nb-NO" dirty="0" err="1"/>
              <a:t>foods</a:t>
            </a:r>
            <a:r>
              <a:rPr lang="nb-NO" dirty="0"/>
              <a:t> </a:t>
            </a:r>
            <a:r>
              <a:rPr lang="nb-NO" dirty="0" err="1"/>
              <a:t>since</a:t>
            </a:r>
            <a:r>
              <a:rPr lang="nb-NO" dirty="0"/>
              <a:t> </a:t>
            </a:r>
            <a:r>
              <a:rPr lang="nb-NO" dirty="0" err="1"/>
              <a:t>she</a:t>
            </a:r>
            <a:r>
              <a:rPr lang="nb-NO" dirty="0"/>
              <a:t>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little</a:t>
            </a:r>
            <a:r>
              <a:rPr lang="nb-NO" dirty="0"/>
              <a:t>. </a:t>
            </a:r>
          </a:p>
          <a:p>
            <a:r>
              <a:rPr lang="nb-NO" dirty="0"/>
              <a:t>May </a:t>
            </a:r>
            <a:r>
              <a:rPr lang="nb-NO" dirty="0" err="1"/>
              <a:t>eat</a:t>
            </a:r>
            <a:r>
              <a:rPr lang="nb-NO" dirty="0"/>
              <a:t> </a:t>
            </a:r>
            <a:r>
              <a:rPr lang="nb-NO" dirty="0" err="1"/>
              <a:t>unripe</a:t>
            </a:r>
            <a:r>
              <a:rPr lang="nb-NO" dirty="0"/>
              <a:t> </a:t>
            </a:r>
            <a:r>
              <a:rPr lang="nb-NO" dirty="0" err="1"/>
              <a:t>gooseberries</a:t>
            </a:r>
            <a:r>
              <a:rPr lang="nb-NO" dirty="0"/>
              <a:t>, </a:t>
            </a:r>
            <a:r>
              <a:rPr lang="nb-NO" dirty="0" err="1"/>
              <a:t>apples</a:t>
            </a:r>
            <a:r>
              <a:rPr lang="nb-NO" dirty="0"/>
              <a:t>, </a:t>
            </a:r>
            <a:r>
              <a:rPr lang="nb-NO" dirty="0" err="1"/>
              <a:t>blueberries</a:t>
            </a:r>
            <a:r>
              <a:rPr lang="nb-NO" dirty="0"/>
              <a:t>, </a:t>
            </a:r>
            <a:r>
              <a:rPr lang="nb-NO" dirty="0" err="1"/>
              <a:t>grapes</a:t>
            </a:r>
            <a:r>
              <a:rPr lang="nb-NO" dirty="0"/>
              <a:t> or </a:t>
            </a:r>
            <a:r>
              <a:rPr lang="nb-NO" dirty="0" err="1"/>
              <a:t>lemon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rare </a:t>
            </a:r>
            <a:r>
              <a:rPr lang="nb-NO" dirty="0" err="1"/>
              <a:t>occations</a:t>
            </a:r>
            <a:endParaRPr lang="nb-NO" dirty="0"/>
          </a:p>
          <a:p>
            <a:r>
              <a:rPr lang="nb-NO" dirty="0" err="1"/>
              <a:t>Strong</a:t>
            </a:r>
            <a:r>
              <a:rPr lang="nb-NO" dirty="0"/>
              <a:t> </a:t>
            </a:r>
            <a:r>
              <a:rPr lang="nb-NO" dirty="0" err="1"/>
              <a:t>aversion</a:t>
            </a:r>
            <a:r>
              <a:rPr lang="nb-NO" dirty="0"/>
              <a:t> </a:t>
            </a:r>
            <a:r>
              <a:rPr lang="nb-NO" dirty="0" err="1"/>
              <a:t>against</a:t>
            </a:r>
            <a:r>
              <a:rPr lang="nb-NO" dirty="0"/>
              <a:t> </a:t>
            </a:r>
            <a:r>
              <a:rPr lang="nb-NO" dirty="0" err="1"/>
              <a:t>sugar</a:t>
            </a:r>
            <a:r>
              <a:rPr lang="nb-NO" dirty="0"/>
              <a:t> and </a:t>
            </a:r>
            <a:r>
              <a:rPr lang="nb-NO" dirty="0" err="1"/>
              <a:t>sweet</a:t>
            </a:r>
            <a:r>
              <a:rPr lang="nb-NO" dirty="0"/>
              <a:t> </a:t>
            </a:r>
            <a:r>
              <a:rPr lang="nb-NO" dirty="0" err="1"/>
              <a:t>foods</a:t>
            </a:r>
            <a:endParaRPr lang="nb-NO" dirty="0"/>
          </a:p>
        </p:txBody>
      </p:sp>
      <p:pic>
        <p:nvPicPr>
          <p:cNvPr id="5" name="Bilde 4" descr="Et bilde som inneholder tre, utendørs, blad, frukttre&#10;&#10;KI-generert innhold kan være feil.">
            <a:extLst>
              <a:ext uri="{FF2B5EF4-FFF2-40B4-BE49-F238E27FC236}">
                <a16:creationId xmlns:a16="http://schemas.microsoft.com/office/drawing/2014/main" id="{AE796A1E-5EC1-7C5B-70BA-89205F342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50" y="1646766"/>
            <a:ext cx="5346700" cy="356446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821AA20-4567-CBCB-272C-6E4C9EAA88D9}"/>
              </a:ext>
            </a:extLst>
          </p:cNvPr>
          <p:cNvSpPr txBox="1"/>
          <p:nvPr/>
        </p:nvSpPr>
        <p:spPr>
          <a:xfrm>
            <a:off x="7808027" y="6329548"/>
            <a:ext cx="2781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Foto: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Sebbi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Strauch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Unsplash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707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D43E0-F4C7-0202-F036-B93455E96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C2A97F-10CC-6DB7-26D0-3BC7E3BEA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Case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FB8F69-5901-D44C-5F53-E2B4CE354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573285" cy="3660775"/>
          </a:xfrm>
        </p:spPr>
        <p:txBody>
          <a:bodyPr>
            <a:normAutofit lnSpcReduction="10000"/>
          </a:bodyPr>
          <a:lstStyle/>
          <a:p>
            <a:r>
              <a:rPr lang="nb-NO" dirty="0"/>
              <a:t>No episodes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nausea</a:t>
            </a:r>
            <a:r>
              <a:rPr lang="nb-NO" dirty="0"/>
              <a:t> or </a:t>
            </a:r>
            <a:r>
              <a:rPr lang="nb-NO" dirty="0" err="1"/>
              <a:t>vomiting</a:t>
            </a:r>
            <a:r>
              <a:rPr lang="nb-NO" dirty="0"/>
              <a:t> </a:t>
            </a:r>
            <a:r>
              <a:rPr lang="nb-NO" dirty="0" err="1"/>
              <a:t>after</a:t>
            </a:r>
            <a:r>
              <a:rPr lang="nb-NO" dirty="0"/>
              <a:t> </a:t>
            </a:r>
            <a:r>
              <a:rPr lang="nb-NO" dirty="0" err="1"/>
              <a:t>ingestion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food</a:t>
            </a:r>
            <a:r>
              <a:rPr lang="nb-NO" dirty="0"/>
              <a:t> </a:t>
            </a:r>
            <a:r>
              <a:rPr lang="nb-NO" dirty="0" err="1"/>
              <a:t>since</a:t>
            </a:r>
            <a:r>
              <a:rPr lang="nb-NO" dirty="0"/>
              <a:t> </a:t>
            </a:r>
            <a:r>
              <a:rPr lang="nb-NO" dirty="0" err="1"/>
              <a:t>she</a:t>
            </a:r>
            <a:r>
              <a:rPr lang="nb-NO" dirty="0"/>
              <a:t>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hospitalised</a:t>
            </a:r>
            <a:r>
              <a:rPr lang="nb-NO" dirty="0"/>
              <a:t> as 1 y old</a:t>
            </a:r>
          </a:p>
          <a:p>
            <a:r>
              <a:rPr lang="nb-NO" dirty="0" err="1"/>
              <a:t>Loose</a:t>
            </a:r>
            <a:r>
              <a:rPr lang="nb-NO" dirty="0"/>
              <a:t> </a:t>
            </a:r>
            <a:r>
              <a:rPr lang="nb-NO" dirty="0" err="1"/>
              <a:t>stools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ingesting</a:t>
            </a:r>
            <a:r>
              <a:rPr lang="nb-NO" dirty="0"/>
              <a:t> </a:t>
            </a:r>
            <a:r>
              <a:rPr lang="nb-NO" dirty="0" err="1"/>
              <a:t>foods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sugar</a:t>
            </a:r>
            <a:r>
              <a:rPr lang="nb-NO" dirty="0"/>
              <a:t>, like </a:t>
            </a:r>
            <a:r>
              <a:rPr lang="nb-NO" dirty="0" err="1"/>
              <a:t>too</a:t>
            </a:r>
            <a:r>
              <a:rPr lang="nb-NO" dirty="0"/>
              <a:t> </a:t>
            </a:r>
            <a:r>
              <a:rPr lang="nb-NO" dirty="0" err="1"/>
              <a:t>much</a:t>
            </a:r>
            <a:r>
              <a:rPr lang="nb-NO" dirty="0"/>
              <a:t> </a:t>
            </a:r>
            <a:r>
              <a:rPr lang="nb-NO" dirty="0" err="1"/>
              <a:t>mackerel</a:t>
            </a:r>
            <a:r>
              <a:rPr lang="nb-NO" dirty="0"/>
              <a:t> in </a:t>
            </a:r>
            <a:r>
              <a:rPr lang="nb-NO" dirty="0" err="1"/>
              <a:t>tomato</a:t>
            </a:r>
            <a:r>
              <a:rPr lang="nb-NO" dirty="0"/>
              <a:t> </a:t>
            </a:r>
            <a:r>
              <a:rPr lang="nb-NO" dirty="0" err="1"/>
              <a:t>sauce</a:t>
            </a:r>
            <a:r>
              <a:rPr lang="nb-NO" dirty="0"/>
              <a:t> or 85 % </a:t>
            </a:r>
            <a:r>
              <a:rPr lang="nb-NO" dirty="0" err="1"/>
              <a:t>dark</a:t>
            </a:r>
            <a:r>
              <a:rPr lang="nb-NO" dirty="0"/>
              <a:t> </a:t>
            </a:r>
            <a:r>
              <a:rPr lang="nb-NO" dirty="0" err="1"/>
              <a:t>chocolate</a:t>
            </a:r>
            <a:endParaRPr lang="nb-NO" dirty="0"/>
          </a:p>
          <a:p>
            <a:r>
              <a:rPr lang="nb-NO" dirty="0" err="1"/>
              <a:t>Feels</a:t>
            </a:r>
            <a:r>
              <a:rPr lang="nb-NO" dirty="0"/>
              <a:t> her </a:t>
            </a:r>
            <a:r>
              <a:rPr lang="nb-NO" dirty="0" err="1"/>
              <a:t>blood</a:t>
            </a:r>
            <a:r>
              <a:rPr lang="nb-NO" dirty="0"/>
              <a:t> «</a:t>
            </a:r>
            <a:r>
              <a:rPr lang="nb-NO" dirty="0" err="1"/>
              <a:t>boiling</a:t>
            </a:r>
            <a:r>
              <a:rPr lang="nb-NO" dirty="0"/>
              <a:t>»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she</a:t>
            </a:r>
            <a:r>
              <a:rPr lang="nb-NO" dirty="0"/>
              <a:t> </a:t>
            </a:r>
            <a:r>
              <a:rPr lang="nb-NO" dirty="0" err="1"/>
              <a:t>ingests</a:t>
            </a:r>
            <a:r>
              <a:rPr lang="nb-NO" dirty="0"/>
              <a:t> </a:t>
            </a:r>
            <a:r>
              <a:rPr lang="nb-NO" dirty="0" err="1"/>
              <a:t>fructose</a:t>
            </a:r>
            <a:endParaRPr lang="nb-NO" dirty="0"/>
          </a:p>
          <a:p>
            <a:r>
              <a:rPr lang="nb-NO" dirty="0" err="1"/>
              <a:t>Inflamed</a:t>
            </a:r>
            <a:r>
              <a:rPr lang="nb-NO" dirty="0"/>
              <a:t> gums </a:t>
            </a:r>
            <a:r>
              <a:rPr lang="nb-NO" dirty="0" err="1"/>
              <a:t>before</a:t>
            </a:r>
            <a:r>
              <a:rPr lang="nb-NO" dirty="0"/>
              <a:t> </a:t>
            </a:r>
            <a:r>
              <a:rPr lang="nb-NO" dirty="0" err="1"/>
              <a:t>she</a:t>
            </a:r>
            <a:r>
              <a:rPr lang="nb-NO" dirty="0"/>
              <a:t> </a:t>
            </a:r>
            <a:r>
              <a:rPr lang="nb-NO" dirty="0" err="1"/>
              <a:t>started</a:t>
            </a:r>
            <a:r>
              <a:rPr lang="nb-NO" dirty="0"/>
              <a:t> </a:t>
            </a:r>
            <a:r>
              <a:rPr lang="nb-NO" dirty="0" err="1"/>
              <a:t>making</a:t>
            </a:r>
            <a:r>
              <a:rPr lang="nb-NO" dirty="0"/>
              <a:t> her </a:t>
            </a:r>
            <a:r>
              <a:rPr lang="nb-NO" dirty="0" err="1"/>
              <a:t>own</a:t>
            </a:r>
            <a:r>
              <a:rPr lang="nb-NO" dirty="0"/>
              <a:t> </a:t>
            </a:r>
            <a:r>
              <a:rPr lang="nb-NO" dirty="0" err="1"/>
              <a:t>homemade</a:t>
            </a:r>
            <a:r>
              <a:rPr lang="nb-NO" dirty="0"/>
              <a:t> </a:t>
            </a:r>
            <a:r>
              <a:rPr lang="nb-NO" dirty="0" err="1"/>
              <a:t>tooth</a:t>
            </a:r>
            <a:r>
              <a:rPr lang="nb-NO" dirty="0"/>
              <a:t> </a:t>
            </a:r>
            <a:r>
              <a:rPr lang="nb-NO" dirty="0" err="1"/>
              <a:t>paste</a:t>
            </a:r>
            <a:endParaRPr lang="nb-NO" dirty="0"/>
          </a:p>
          <a:p>
            <a:r>
              <a:rPr lang="nb-NO" dirty="0" err="1"/>
              <a:t>Mostly</a:t>
            </a:r>
            <a:r>
              <a:rPr lang="nb-NO" dirty="0"/>
              <a:t> </a:t>
            </a:r>
            <a:r>
              <a:rPr lang="nb-NO" dirty="0" err="1"/>
              <a:t>keeps</a:t>
            </a:r>
            <a:r>
              <a:rPr lang="nb-NO" dirty="0"/>
              <a:t> a </a:t>
            </a:r>
            <a:r>
              <a:rPr lang="nb-NO" dirty="0" err="1"/>
              <a:t>strict</a:t>
            </a:r>
            <a:r>
              <a:rPr lang="nb-NO" dirty="0"/>
              <a:t> diet </a:t>
            </a:r>
          </a:p>
        </p:txBody>
      </p:sp>
    </p:spTree>
    <p:extLst>
      <p:ext uri="{BB962C8B-B14F-4D97-AF65-F5344CB8AC3E}">
        <p14:creationId xmlns:p14="http://schemas.microsoft.com/office/powerpoint/2010/main" val="2996396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A6659-5FBA-11B2-EB06-734F22386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B7743A-91B8-E36C-8CC5-11E8EB2C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Case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8CB75D-6F8A-05F3-1339-3C734D907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22851" cy="3660775"/>
          </a:xfrm>
        </p:spPr>
        <p:txBody>
          <a:bodyPr/>
          <a:lstStyle/>
          <a:p>
            <a:r>
              <a:rPr lang="nb-NO" dirty="0"/>
              <a:t>Genetic testing </a:t>
            </a:r>
            <a:r>
              <a:rPr lang="nb-NO" dirty="0" err="1"/>
              <a:t>confirms</a:t>
            </a:r>
            <a:r>
              <a:rPr lang="nb-NO" dirty="0"/>
              <a:t> </a:t>
            </a:r>
            <a:r>
              <a:rPr lang="nb-NO" dirty="0" err="1"/>
              <a:t>hereditary</a:t>
            </a:r>
            <a:r>
              <a:rPr lang="nb-NO" dirty="0"/>
              <a:t> </a:t>
            </a:r>
            <a:r>
              <a:rPr lang="nb-NO" dirty="0" err="1"/>
              <a:t>fructose</a:t>
            </a:r>
            <a:r>
              <a:rPr lang="nb-NO" dirty="0"/>
              <a:t> </a:t>
            </a:r>
            <a:r>
              <a:rPr lang="nb-NO" dirty="0" err="1"/>
              <a:t>intolerance</a:t>
            </a:r>
            <a:endParaRPr lang="nb-NO" dirty="0"/>
          </a:p>
        </p:txBody>
      </p:sp>
      <p:pic>
        <p:nvPicPr>
          <p:cNvPr id="5" name="Bilde 4" descr="Et bilde som inneholder vinter, snø, kaldt&#10;&#10;KI-generert innhold kan være feil.">
            <a:extLst>
              <a:ext uri="{FF2B5EF4-FFF2-40B4-BE49-F238E27FC236}">
                <a16:creationId xmlns:a16="http://schemas.microsoft.com/office/drawing/2014/main" id="{FAA6EA1D-8103-CC64-7BF0-D8A5B728F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39" y="1250950"/>
            <a:ext cx="5906911" cy="332263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36C622A8-4A21-3C93-DE4C-195CFEDC460C}"/>
              </a:ext>
            </a:extLst>
          </p:cNvPr>
          <p:cNvSpPr txBox="1"/>
          <p:nvPr/>
        </p:nvSpPr>
        <p:spPr>
          <a:xfrm>
            <a:off x="7808027" y="6329548"/>
            <a:ext cx="2781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Foto: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Sebbi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Strauch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Unsplash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41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D43E0-F4C7-0202-F036-B93455E96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C2A97F-10CC-6DB7-26D0-3BC7E3BEA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Medical journal 1955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FB8F69-5901-D44C-5F53-E2B4CE354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573285" cy="3660775"/>
          </a:xfrm>
        </p:spPr>
        <p:txBody>
          <a:bodyPr>
            <a:normAutofit lnSpcReduction="10000"/>
          </a:bodyPr>
          <a:lstStyle/>
          <a:p>
            <a:r>
              <a:rPr lang="nb-NO" dirty="0" err="1"/>
              <a:t>Breastfed</a:t>
            </a:r>
            <a:r>
              <a:rPr lang="nb-NO" dirty="0"/>
              <a:t> </a:t>
            </a:r>
            <a:r>
              <a:rPr lang="nb-NO" dirty="0" err="1"/>
              <a:t>until</a:t>
            </a:r>
            <a:r>
              <a:rPr lang="nb-NO" dirty="0"/>
              <a:t> 6 mo., </a:t>
            </a:r>
            <a:r>
              <a:rPr lang="nb-NO" dirty="0" err="1"/>
              <a:t>then</a:t>
            </a:r>
            <a:r>
              <a:rPr lang="nb-NO" dirty="0"/>
              <a:t> </a:t>
            </a:r>
            <a:r>
              <a:rPr lang="nb-NO" dirty="0" err="1"/>
              <a:t>mixture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cow’s</a:t>
            </a:r>
            <a:r>
              <a:rPr lang="nb-NO" dirty="0"/>
              <a:t> </a:t>
            </a:r>
            <a:r>
              <a:rPr lang="nb-NO" dirty="0" err="1"/>
              <a:t>milk</a:t>
            </a:r>
            <a:r>
              <a:rPr lang="nb-NO" dirty="0"/>
              <a:t> </a:t>
            </a:r>
            <a:r>
              <a:rPr lang="nb-NO" dirty="0" err="1"/>
              <a:t>because</a:t>
            </a:r>
            <a:r>
              <a:rPr lang="nb-NO" dirty="0"/>
              <a:t> </a:t>
            </a:r>
            <a:r>
              <a:rPr lang="nb-NO" dirty="0" err="1"/>
              <a:t>mother</a:t>
            </a:r>
            <a:r>
              <a:rPr lang="nb-NO" dirty="0"/>
              <a:t> </a:t>
            </a:r>
            <a:r>
              <a:rPr lang="nb-NO" dirty="0" err="1"/>
              <a:t>had</a:t>
            </a:r>
            <a:r>
              <a:rPr lang="nb-NO" dirty="0"/>
              <a:t> mastitis</a:t>
            </a:r>
          </a:p>
          <a:p>
            <a:r>
              <a:rPr lang="nb-NO" dirty="0"/>
              <a:t>From 3 mo.: </a:t>
            </a:r>
            <a:r>
              <a:rPr lang="nb-NO" dirty="0" err="1"/>
              <a:t>Cod</a:t>
            </a:r>
            <a:r>
              <a:rPr lang="nb-NO" dirty="0"/>
              <a:t> liver </a:t>
            </a:r>
            <a:r>
              <a:rPr lang="nb-NO" dirty="0" err="1"/>
              <a:t>oil</a:t>
            </a:r>
            <a:r>
              <a:rPr lang="nb-NO" dirty="0"/>
              <a:t> and </a:t>
            </a:r>
            <a:r>
              <a:rPr lang="nb-NO" dirty="0" err="1">
                <a:solidFill>
                  <a:srgbClr val="FF0000"/>
                </a:solidFill>
              </a:rPr>
              <a:t>orange</a:t>
            </a:r>
            <a:r>
              <a:rPr lang="nb-NO" dirty="0">
                <a:solidFill>
                  <a:srgbClr val="FF0000"/>
                </a:solidFill>
              </a:rPr>
              <a:t> juice </a:t>
            </a:r>
            <a:r>
              <a:rPr lang="nb-NO" dirty="0"/>
              <a:t>as a supplement</a:t>
            </a:r>
          </a:p>
          <a:p>
            <a:r>
              <a:rPr lang="nb-NO" dirty="0"/>
              <a:t>From 7 mo.: Rusk </a:t>
            </a:r>
            <a:r>
              <a:rPr lang="nb-NO" dirty="0" err="1"/>
              <a:t>porridge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>
                <a:solidFill>
                  <a:srgbClr val="FF0000"/>
                </a:solidFill>
              </a:rPr>
              <a:t>apple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/>
              <a:t>or </a:t>
            </a:r>
            <a:r>
              <a:rPr lang="nb-NO" dirty="0" err="1">
                <a:solidFill>
                  <a:srgbClr val="FF0000"/>
                </a:solidFill>
              </a:rPr>
              <a:t>banana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/>
              <a:t>and som </a:t>
            </a:r>
            <a:r>
              <a:rPr lang="nb-NO" dirty="0" err="1"/>
              <a:t>mashed</a:t>
            </a:r>
            <a:r>
              <a:rPr lang="nb-NO" dirty="0"/>
              <a:t> </a:t>
            </a:r>
            <a:r>
              <a:rPr lang="nb-NO" dirty="0" err="1">
                <a:solidFill>
                  <a:srgbClr val="FF0000"/>
                </a:solidFill>
              </a:rPr>
              <a:t>potatoes</a:t>
            </a:r>
            <a:endParaRPr lang="nb-NO" dirty="0"/>
          </a:p>
          <a:p>
            <a:r>
              <a:rPr lang="nb-NO" dirty="0"/>
              <a:t>At 10,5 mo. (</a:t>
            </a:r>
            <a:r>
              <a:rPr lang="nb-NO" dirty="0" err="1"/>
              <a:t>upon</a:t>
            </a:r>
            <a:r>
              <a:rPr lang="nb-NO" dirty="0"/>
              <a:t> </a:t>
            </a:r>
            <a:r>
              <a:rPr lang="nb-NO" dirty="0" err="1"/>
              <a:t>admission</a:t>
            </a:r>
            <a:r>
              <a:rPr lang="nb-NO" dirty="0"/>
              <a:t> to Rikshospitalet): 1 L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cow’s</a:t>
            </a:r>
            <a:r>
              <a:rPr lang="nb-NO" dirty="0"/>
              <a:t> </a:t>
            </a:r>
            <a:r>
              <a:rPr lang="nb-NO" dirty="0" err="1"/>
              <a:t>milk</a:t>
            </a:r>
            <a:r>
              <a:rPr lang="nb-NO" dirty="0"/>
              <a:t> </a:t>
            </a:r>
            <a:r>
              <a:rPr lang="nb-NO" dirty="0" err="1"/>
              <a:t>daily</a:t>
            </a:r>
            <a:r>
              <a:rPr lang="nb-NO" dirty="0"/>
              <a:t>, </a:t>
            </a:r>
            <a:r>
              <a:rPr lang="nb-NO" dirty="0" err="1">
                <a:solidFill>
                  <a:srgbClr val="FF0000"/>
                </a:solidFill>
              </a:rPr>
              <a:t>banana</a:t>
            </a:r>
            <a:r>
              <a:rPr lang="nb-NO" dirty="0"/>
              <a:t> or </a:t>
            </a:r>
            <a:r>
              <a:rPr lang="nb-NO" dirty="0" err="1">
                <a:solidFill>
                  <a:srgbClr val="FF0000"/>
                </a:solidFill>
              </a:rPr>
              <a:t>apple</a:t>
            </a:r>
            <a:r>
              <a:rPr lang="nb-NO" dirty="0"/>
              <a:t>,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semolina</a:t>
            </a:r>
            <a:r>
              <a:rPr lang="nb-NO" dirty="0"/>
              <a:t> </a:t>
            </a:r>
            <a:r>
              <a:rPr lang="nb-NO" dirty="0" err="1"/>
              <a:t>porridge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malt </a:t>
            </a:r>
            <a:r>
              <a:rPr lang="nb-NO" dirty="0" err="1"/>
              <a:t>extract</a:t>
            </a:r>
            <a:r>
              <a:rPr lang="nb-NO" dirty="0"/>
              <a:t>, rusk </a:t>
            </a:r>
            <a:r>
              <a:rPr lang="nb-NO" dirty="0" err="1"/>
              <a:t>porridge</a:t>
            </a:r>
            <a:r>
              <a:rPr lang="nb-NO" dirty="0"/>
              <a:t> and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>
                <a:solidFill>
                  <a:srgbClr val="FF0000"/>
                </a:solidFill>
              </a:rPr>
              <a:t>vegetables</a:t>
            </a:r>
            <a:r>
              <a:rPr lang="nb-NO" dirty="0"/>
              <a:t>. </a:t>
            </a:r>
            <a:r>
              <a:rPr lang="nb-NO" dirty="0" err="1"/>
              <a:t>Cod</a:t>
            </a:r>
            <a:r>
              <a:rPr lang="nb-NO" dirty="0"/>
              <a:t> liver </a:t>
            </a:r>
            <a:r>
              <a:rPr lang="nb-NO" dirty="0" err="1"/>
              <a:t>oil</a:t>
            </a:r>
            <a:r>
              <a:rPr lang="nb-NO" dirty="0"/>
              <a:t>, </a:t>
            </a:r>
            <a:r>
              <a:rPr lang="nb-NO" dirty="0">
                <a:solidFill>
                  <a:srgbClr val="FF0000"/>
                </a:solidFill>
              </a:rPr>
              <a:t>Sanasol </a:t>
            </a:r>
            <a:r>
              <a:rPr lang="nb-NO" dirty="0"/>
              <a:t>(</a:t>
            </a:r>
            <a:r>
              <a:rPr lang="nb-NO" dirty="0" err="1"/>
              <a:t>liquid</a:t>
            </a:r>
            <a:r>
              <a:rPr lang="nb-NO" dirty="0"/>
              <a:t> vitamins) and </a:t>
            </a:r>
            <a:r>
              <a:rPr lang="nb-NO" dirty="0" err="1"/>
              <a:t>iron</a:t>
            </a:r>
            <a:r>
              <a:rPr lang="nb-NO" dirty="0"/>
              <a:t>. </a:t>
            </a:r>
            <a:r>
              <a:rPr lang="nb-NO" dirty="0" err="1"/>
              <a:t>Frequent</a:t>
            </a:r>
            <a:r>
              <a:rPr lang="nb-NO" dirty="0"/>
              <a:t> </a:t>
            </a:r>
            <a:r>
              <a:rPr lang="nb-NO" dirty="0" err="1"/>
              <a:t>vomiting</a:t>
            </a:r>
            <a:r>
              <a:rPr lang="nb-NO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08602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D43E0-F4C7-0202-F036-B93455E96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C2A97F-10CC-6DB7-26D0-3BC7E3BEA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Medical journal 1955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FB8F69-5901-D44C-5F53-E2B4CE354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573285" cy="3660775"/>
          </a:xfrm>
        </p:spPr>
        <p:txBody>
          <a:bodyPr>
            <a:normAutofit fontScale="92500" lnSpcReduction="10000"/>
          </a:bodyPr>
          <a:lstStyle/>
          <a:p>
            <a:r>
              <a:rPr lang="nb-NO" dirty="0" err="1"/>
              <a:t>Reportedly</a:t>
            </a:r>
            <a:r>
              <a:rPr lang="nb-NO" dirty="0"/>
              <a:t> </a:t>
            </a:r>
            <a:r>
              <a:rPr lang="nb-NO" dirty="0" err="1"/>
              <a:t>thrived</a:t>
            </a:r>
            <a:r>
              <a:rPr lang="nb-NO" dirty="0"/>
              <a:t> </a:t>
            </a:r>
            <a:r>
              <a:rPr lang="nb-NO" dirty="0" err="1"/>
              <a:t>well</a:t>
            </a:r>
            <a:r>
              <a:rPr lang="nb-NO" dirty="0"/>
              <a:t>, </a:t>
            </a:r>
            <a:r>
              <a:rPr lang="nb-NO" dirty="0" err="1"/>
              <a:t>had</a:t>
            </a:r>
            <a:r>
              <a:rPr lang="nb-NO" dirty="0"/>
              <a:t> normal </a:t>
            </a:r>
            <a:r>
              <a:rPr lang="nb-NO" dirty="0" err="1"/>
              <a:t>development</a:t>
            </a:r>
            <a:r>
              <a:rPr lang="nb-NO" dirty="0"/>
              <a:t> and </a:t>
            </a:r>
            <a:r>
              <a:rPr lang="nb-NO" dirty="0" err="1"/>
              <a:t>growth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first 8 </a:t>
            </a:r>
            <a:r>
              <a:rPr lang="nb-NO" dirty="0" err="1"/>
              <a:t>months</a:t>
            </a:r>
            <a:r>
              <a:rPr lang="nb-NO" dirty="0"/>
              <a:t>.</a:t>
            </a:r>
          </a:p>
          <a:p>
            <a:r>
              <a:rPr lang="nb-NO" dirty="0" err="1"/>
              <a:t>Two</a:t>
            </a:r>
            <a:r>
              <a:rPr lang="nb-NO" dirty="0"/>
              <a:t> episodes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fever</a:t>
            </a:r>
            <a:r>
              <a:rPr lang="nb-NO" dirty="0"/>
              <a:t> and </a:t>
            </a:r>
            <a:r>
              <a:rPr lang="nb-NO" dirty="0" err="1"/>
              <a:t>vomiting</a:t>
            </a:r>
            <a:r>
              <a:rPr lang="nb-NO" dirty="0"/>
              <a:t> at 8-9 mo. old, </a:t>
            </a:r>
            <a:r>
              <a:rPr lang="nb-NO" dirty="0" err="1"/>
              <a:t>then</a:t>
            </a:r>
            <a:r>
              <a:rPr lang="nb-NO" dirty="0"/>
              <a:t> </a:t>
            </a:r>
            <a:r>
              <a:rPr lang="nb-NO" dirty="0" err="1"/>
              <a:t>relatively</a:t>
            </a:r>
            <a:r>
              <a:rPr lang="nb-NO" dirty="0"/>
              <a:t> </a:t>
            </a:r>
            <a:r>
              <a:rPr lang="nb-NO" dirty="0" err="1"/>
              <a:t>well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vomiting</a:t>
            </a:r>
            <a:r>
              <a:rPr lang="nb-NO" dirty="0"/>
              <a:t> </a:t>
            </a:r>
            <a:r>
              <a:rPr lang="nb-NO" dirty="0" err="1"/>
              <a:t>once</a:t>
            </a:r>
            <a:r>
              <a:rPr lang="nb-NO" dirty="0"/>
              <a:t> a </a:t>
            </a:r>
            <a:r>
              <a:rPr lang="nb-NO" dirty="0" err="1"/>
              <a:t>week</a:t>
            </a:r>
            <a:endParaRPr lang="nb-NO" dirty="0"/>
          </a:p>
          <a:p>
            <a:r>
              <a:rPr lang="nb-NO" dirty="0" err="1"/>
              <a:t>Eats</a:t>
            </a:r>
            <a:r>
              <a:rPr lang="nb-NO" dirty="0"/>
              <a:t> </a:t>
            </a:r>
            <a:r>
              <a:rPr lang="nb-NO" dirty="0" err="1"/>
              <a:t>poorly</a:t>
            </a:r>
            <a:r>
              <a:rPr lang="nb-NO" dirty="0"/>
              <a:t>. </a:t>
            </a:r>
            <a:r>
              <a:rPr lang="nb-NO" dirty="0" err="1"/>
              <a:t>Tummy</a:t>
            </a:r>
            <a:r>
              <a:rPr lang="nb-NO" dirty="0"/>
              <a:t> </a:t>
            </a:r>
            <a:r>
              <a:rPr lang="nb-NO" dirty="0" err="1"/>
              <a:t>ache</a:t>
            </a:r>
            <a:r>
              <a:rPr lang="nb-NO" dirty="0"/>
              <a:t> </a:t>
            </a:r>
            <a:r>
              <a:rPr lang="nb-NO" dirty="0" err="1"/>
              <a:t>after</a:t>
            </a:r>
            <a:r>
              <a:rPr lang="nb-NO" dirty="0"/>
              <a:t> </a:t>
            </a:r>
            <a:r>
              <a:rPr lang="nb-NO" dirty="0" err="1"/>
              <a:t>having</a:t>
            </a:r>
            <a:r>
              <a:rPr lang="nb-NO" dirty="0"/>
              <a:t> </a:t>
            </a:r>
            <a:r>
              <a:rPr lang="nb-NO" dirty="0" err="1"/>
              <a:t>eaten</a:t>
            </a:r>
            <a:r>
              <a:rPr lang="nb-NO" dirty="0"/>
              <a:t> just a </a:t>
            </a:r>
            <a:r>
              <a:rPr lang="nb-NO" dirty="0" err="1"/>
              <a:t>little</a:t>
            </a:r>
            <a:r>
              <a:rPr lang="nb-NO" dirty="0"/>
              <a:t>. </a:t>
            </a:r>
            <a:r>
              <a:rPr lang="nb-NO" dirty="0" err="1"/>
              <a:t>Gets</a:t>
            </a:r>
            <a:r>
              <a:rPr lang="nb-NO" dirty="0"/>
              <a:t> </a:t>
            </a:r>
            <a:r>
              <a:rPr lang="nb-NO" dirty="0" err="1"/>
              <a:t>whiny</a:t>
            </a:r>
            <a:r>
              <a:rPr lang="nb-NO" dirty="0"/>
              <a:t> and turns </a:t>
            </a:r>
            <a:r>
              <a:rPr lang="nb-NO" dirty="0" err="1"/>
              <a:t>away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food</a:t>
            </a:r>
            <a:r>
              <a:rPr lang="nb-NO" dirty="0"/>
              <a:t>, </a:t>
            </a:r>
            <a:r>
              <a:rPr lang="nb-NO" dirty="0" err="1"/>
              <a:t>eats</a:t>
            </a:r>
            <a:r>
              <a:rPr lang="nb-NO" dirty="0"/>
              <a:t> a </a:t>
            </a:r>
            <a:r>
              <a:rPr lang="nb-NO" dirty="0" err="1"/>
              <a:t>little</a:t>
            </a:r>
            <a:r>
              <a:rPr lang="nb-NO" dirty="0"/>
              <a:t> more </a:t>
            </a:r>
            <a:r>
              <a:rPr lang="nb-NO" dirty="0" err="1"/>
              <a:t>after</a:t>
            </a:r>
            <a:r>
              <a:rPr lang="nb-NO" dirty="0"/>
              <a:t> 5 min. </a:t>
            </a:r>
            <a:r>
              <a:rPr lang="nb-NO" dirty="0" err="1"/>
              <a:t>Vomits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she’s</a:t>
            </a:r>
            <a:r>
              <a:rPr lang="nb-NO" dirty="0"/>
              <a:t> given </a:t>
            </a:r>
            <a:r>
              <a:rPr lang="nb-NO" dirty="0" err="1"/>
              <a:t>milk</a:t>
            </a:r>
            <a:r>
              <a:rPr lang="nb-NO" dirty="0"/>
              <a:t> </a:t>
            </a:r>
            <a:r>
              <a:rPr lang="nb-NO" dirty="0" err="1"/>
              <a:t>that’s</a:t>
            </a:r>
            <a:r>
              <a:rPr lang="nb-NO" dirty="0"/>
              <a:t> older </a:t>
            </a:r>
            <a:r>
              <a:rPr lang="nb-NO" dirty="0" err="1"/>
              <a:t>than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day</a:t>
            </a:r>
            <a:r>
              <a:rPr lang="nb-NO" dirty="0"/>
              <a:t>. </a:t>
            </a:r>
            <a:r>
              <a:rPr lang="nb-NO" dirty="0" err="1"/>
              <a:t>Vomits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she’s</a:t>
            </a:r>
            <a:r>
              <a:rPr lang="nb-NO" dirty="0"/>
              <a:t> given </a:t>
            </a:r>
            <a:r>
              <a:rPr lang="nb-NO" dirty="0" err="1">
                <a:solidFill>
                  <a:srgbClr val="FF0000"/>
                </a:solidFill>
              </a:rPr>
              <a:t>potato</a:t>
            </a:r>
            <a:r>
              <a:rPr lang="nb-NO" dirty="0"/>
              <a:t>. </a:t>
            </a:r>
          </a:p>
          <a:p>
            <a:r>
              <a:rPr lang="nb-NO" dirty="0" err="1"/>
              <a:t>Poor</a:t>
            </a:r>
            <a:r>
              <a:rPr lang="nb-NO" dirty="0"/>
              <a:t> </a:t>
            </a:r>
            <a:r>
              <a:rPr lang="nb-NO" dirty="0" err="1"/>
              <a:t>weight</a:t>
            </a:r>
            <a:r>
              <a:rPr lang="nb-NO" dirty="0"/>
              <a:t> </a:t>
            </a:r>
            <a:r>
              <a:rPr lang="nb-NO" dirty="0" err="1"/>
              <a:t>gain</a:t>
            </a:r>
            <a:r>
              <a:rPr lang="nb-NO" dirty="0"/>
              <a:t>, has </a:t>
            </a:r>
            <a:r>
              <a:rPr lang="nb-NO" dirty="0" err="1"/>
              <a:t>become</a:t>
            </a:r>
            <a:r>
              <a:rPr lang="nb-NO" dirty="0"/>
              <a:t> thinner</a:t>
            </a:r>
          </a:p>
        </p:txBody>
      </p:sp>
    </p:spTree>
    <p:extLst>
      <p:ext uri="{BB962C8B-B14F-4D97-AF65-F5344CB8AC3E}">
        <p14:creationId xmlns:p14="http://schemas.microsoft.com/office/powerpoint/2010/main" val="2943074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D43E0-F4C7-0202-F036-B93455E96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C2A97F-10CC-6DB7-26D0-3BC7E3BEA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Medical journal 1955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FB8F69-5901-D44C-5F53-E2B4CE354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573285" cy="3660775"/>
          </a:xfrm>
        </p:spPr>
        <p:txBody>
          <a:bodyPr>
            <a:normAutofit/>
          </a:bodyPr>
          <a:lstStyle/>
          <a:p>
            <a:r>
              <a:rPr lang="nb-NO" dirty="0"/>
              <a:t>13 mo. old: </a:t>
            </a:r>
            <a:r>
              <a:rPr lang="nb-NO" dirty="0" err="1"/>
              <a:t>check</a:t>
            </a:r>
            <a:r>
              <a:rPr lang="nb-NO" dirty="0"/>
              <a:t> up at </a:t>
            </a:r>
            <a:r>
              <a:rPr lang="nb-NO" dirty="0" err="1"/>
              <a:t>the</a:t>
            </a:r>
            <a:r>
              <a:rPr lang="nb-NO" dirty="0"/>
              <a:t> hospital </a:t>
            </a:r>
            <a:r>
              <a:rPr lang="nb-NO" dirty="0" err="1"/>
              <a:t>after</a:t>
            </a:r>
            <a:r>
              <a:rPr lang="nb-NO" dirty="0"/>
              <a:t> 3 </a:t>
            </a:r>
            <a:r>
              <a:rPr lang="nb-NO" dirty="0" err="1"/>
              <a:t>weeks</a:t>
            </a:r>
            <a:r>
              <a:rPr lang="nb-NO" dirty="0"/>
              <a:t> at </a:t>
            </a:r>
            <a:r>
              <a:rPr lang="nb-NO" dirty="0" err="1"/>
              <a:t>home</a:t>
            </a:r>
            <a:r>
              <a:rPr lang="nb-NO" dirty="0"/>
              <a:t>. Has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healthy</a:t>
            </a:r>
            <a:r>
              <a:rPr lang="nb-NO" dirty="0"/>
              <a:t>, happy, </a:t>
            </a:r>
            <a:r>
              <a:rPr lang="nb-NO" dirty="0" err="1"/>
              <a:t>thriving</a:t>
            </a:r>
            <a:r>
              <a:rPr lang="nb-NO" dirty="0"/>
              <a:t> and </a:t>
            </a:r>
            <a:r>
              <a:rPr lang="nb-NO" dirty="0" err="1"/>
              <a:t>eats</a:t>
            </a:r>
            <a:r>
              <a:rPr lang="nb-NO" dirty="0"/>
              <a:t> </a:t>
            </a:r>
            <a:r>
              <a:rPr lang="nb-NO" dirty="0" err="1"/>
              <a:t>well</a:t>
            </a:r>
            <a:r>
              <a:rPr lang="nb-NO" dirty="0"/>
              <a:t>. No </a:t>
            </a:r>
            <a:r>
              <a:rPr lang="nb-NO" dirty="0" err="1"/>
              <a:t>vomiting</a:t>
            </a:r>
            <a:r>
              <a:rPr lang="nb-NO" dirty="0"/>
              <a:t>.</a:t>
            </a:r>
          </a:p>
          <a:p>
            <a:r>
              <a:rPr lang="nb-NO" dirty="0"/>
              <a:t>Breakfast: </a:t>
            </a:r>
            <a:r>
              <a:rPr lang="nb-NO" dirty="0" err="1"/>
              <a:t>Semolina</a:t>
            </a:r>
            <a:r>
              <a:rPr lang="nb-NO" dirty="0"/>
              <a:t> </a:t>
            </a:r>
            <a:r>
              <a:rPr lang="nb-NO" dirty="0" err="1"/>
              <a:t>porridge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>
                <a:solidFill>
                  <a:srgbClr val="FF0000"/>
                </a:solidFill>
              </a:rPr>
              <a:t>rosehip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powder</a:t>
            </a:r>
            <a:r>
              <a:rPr lang="nb-NO" dirty="0">
                <a:solidFill>
                  <a:srgbClr val="FF0000"/>
                </a:solidFill>
              </a:rPr>
              <a:t> </a:t>
            </a:r>
          </a:p>
          <a:p>
            <a:r>
              <a:rPr lang="nb-NO" dirty="0" err="1"/>
              <a:t>Lunch</a:t>
            </a:r>
            <a:r>
              <a:rPr lang="nb-NO" dirty="0"/>
              <a:t>: </a:t>
            </a:r>
            <a:r>
              <a:rPr lang="nb-NO" dirty="0" err="1">
                <a:solidFill>
                  <a:srgbClr val="FF0000"/>
                </a:solidFill>
              </a:rPr>
              <a:t>Vegetables</a:t>
            </a:r>
            <a:r>
              <a:rPr lang="nb-NO" dirty="0"/>
              <a:t>, </a:t>
            </a:r>
            <a:r>
              <a:rPr lang="nb-NO" dirty="0" err="1"/>
              <a:t>fish</a:t>
            </a:r>
            <a:r>
              <a:rPr lang="nb-NO" dirty="0"/>
              <a:t> balls, </a:t>
            </a:r>
            <a:r>
              <a:rPr lang="nb-NO" dirty="0" err="1"/>
              <a:t>meat</a:t>
            </a:r>
            <a:r>
              <a:rPr lang="nb-NO" dirty="0"/>
              <a:t> balls</a:t>
            </a:r>
          </a:p>
          <a:p>
            <a:r>
              <a:rPr lang="nb-NO" dirty="0" err="1"/>
              <a:t>Afternoon</a:t>
            </a:r>
            <a:r>
              <a:rPr lang="nb-NO" dirty="0"/>
              <a:t>: rusk </a:t>
            </a:r>
            <a:r>
              <a:rPr lang="nb-NO" dirty="0" err="1"/>
              <a:t>porridge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>
                <a:solidFill>
                  <a:srgbClr val="FF0000"/>
                </a:solidFill>
              </a:rPr>
              <a:t>banana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/>
              <a:t>or </a:t>
            </a:r>
            <a:r>
              <a:rPr lang="nb-NO" dirty="0" err="1"/>
              <a:t>bread</a:t>
            </a:r>
            <a:endParaRPr lang="nb-NO" dirty="0"/>
          </a:p>
          <a:p>
            <a:r>
              <a:rPr lang="nb-NO" dirty="0" err="1"/>
              <a:t>Evening</a:t>
            </a:r>
            <a:r>
              <a:rPr lang="nb-NO" dirty="0"/>
              <a:t>: </a:t>
            </a:r>
            <a:r>
              <a:rPr lang="nb-NO" dirty="0" err="1"/>
              <a:t>bread</a:t>
            </a:r>
            <a:endParaRPr lang="nb-NO" dirty="0"/>
          </a:p>
          <a:p>
            <a:r>
              <a:rPr lang="nb-NO" dirty="0"/>
              <a:t>Drinks </a:t>
            </a:r>
            <a:r>
              <a:rPr lang="nb-NO" dirty="0" err="1"/>
              <a:t>milk</a:t>
            </a:r>
            <a:r>
              <a:rPr lang="nb-NO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9894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AE93B1-205D-D82B-0C2E-4A181439D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0138"/>
            <a:ext cx="10515600" cy="1325563"/>
          </a:xfrm>
        </p:spPr>
        <p:txBody>
          <a:bodyPr/>
          <a:lstStyle/>
          <a:p>
            <a:pPr algn="ctr"/>
            <a:r>
              <a:rPr lang="nb-NO" dirty="0"/>
              <a:t>Not to be </a:t>
            </a:r>
            <a:r>
              <a:rPr lang="nb-NO" dirty="0" err="1"/>
              <a:t>confused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fructose</a:t>
            </a:r>
            <a:r>
              <a:rPr lang="nb-NO" dirty="0"/>
              <a:t> </a:t>
            </a:r>
            <a:r>
              <a:rPr lang="nb-NO" dirty="0" err="1"/>
              <a:t>malabsorption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1873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ABDD7-1CDF-5692-8FAC-A851073D3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8ADC14-0022-C00C-D36F-C530E9A45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At </a:t>
            </a:r>
            <a:r>
              <a:rPr lang="nb-NO" dirty="0" err="1"/>
              <a:t>home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7BE2DC7-A095-8CD9-6D7A-E42EFE74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573285" cy="3660775"/>
          </a:xfrm>
        </p:spPr>
        <p:txBody>
          <a:bodyPr/>
          <a:lstStyle/>
          <a:p>
            <a:r>
              <a:rPr lang="nb-NO" dirty="0" err="1"/>
              <a:t>Mother</a:t>
            </a:r>
            <a:r>
              <a:rPr lang="nb-NO" dirty="0"/>
              <a:t> let her </a:t>
            </a:r>
            <a:r>
              <a:rPr lang="nb-NO" dirty="0" err="1"/>
              <a:t>eat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she</a:t>
            </a:r>
            <a:r>
              <a:rPr lang="nb-NO" dirty="0"/>
              <a:t> </a:t>
            </a:r>
            <a:r>
              <a:rPr lang="nb-NO" dirty="0" err="1"/>
              <a:t>wanted</a:t>
            </a:r>
            <a:r>
              <a:rPr lang="nb-NO" dirty="0"/>
              <a:t> and </a:t>
            </a:r>
            <a:r>
              <a:rPr lang="nb-NO" dirty="0" err="1"/>
              <a:t>could</a:t>
            </a:r>
            <a:r>
              <a:rPr lang="nb-NO" dirty="0"/>
              <a:t> </a:t>
            </a:r>
            <a:r>
              <a:rPr lang="nb-NO" dirty="0" err="1"/>
              <a:t>tolerate</a:t>
            </a:r>
            <a:endParaRPr lang="nb-NO" dirty="0"/>
          </a:p>
          <a:p>
            <a:r>
              <a:rPr lang="nb-NO" dirty="0" err="1"/>
              <a:t>Developed</a:t>
            </a:r>
            <a:r>
              <a:rPr lang="nb-NO" dirty="0"/>
              <a:t> an intuitive </a:t>
            </a:r>
            <a:r>
              <a:rPr lang="nb-NO" dirty="0" err="1"/>
              <a:t>way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eating</a:t>
            </a:r>
            <a:endParaRPr lang="nb-NO" dirty="0"/>
          </a:p>
          <a:p>
            <a:r>
              <a:rPr lang="nb-NO" dirty="0"/>
              <a:t>Has </a:t>
            </a:r>
            <a:r>
              <a:rPr lang="nb-NO" dirty="0" err="1"/>
              <a:t>kept</a:t>
            </a:r>
            <a:r>
              <a:rPr lang="nb-NO" dirty="0"/>
              <a:t> her </a:t>
            </a:r>
            <a:r>
              <a:rPr lang="nb-NO" dirty="0" err="1"/>
              <a:t>healthy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56932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77287-530E-297C-E155-36440F9B1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6D3BE1-7A5A-6120-6A04-0799C8C4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013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err="1"/>
              <a:t>Current</a:t>
            </a:r>
            <a:r>
              <a:rPr lang="nb-NO" dirty="0"/>
              <a:t> diet: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taste is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measure</a:t>
            </a:r>
            <a:r>
              <a:rPr lang="nb-NO" dirty="0"/>
              <a:t>, </a:t>
            </a:r>
            <a:br>
              <a:rPr lang="nb-NO" dirty="0"/>
            </a:br>
            <a:r>
              <a:rPr lang="nb-NO" dirty="0"/>
              <a:t>and </a:t>
            </a:r>
            <a:r>
              <a:rPr lang="nb-NO" dirty="0" err="1"/>
              <a:t>the</a:t>
            </a:r>
            <a:r>
              <a:rPr lang="nb-NO" dirty="0"/>
              <a:t> body </a:t>
            </a:r>
            <a:r>
              <a:rPr lang="nb-NO" dirty="0" err="1"/>
              <a:t>decides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1598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A6659-5FBA-11B2-EB06-734F22386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B7743A-91B8-E36C-8CC5-11E8EB2C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8CB75D-6F8A-05F3-1339-3C734D907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573285" cy="3660775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Goes </a:t>
            </a:r>
            <a:r>
              <a:rPr lang="nb-NO" dirty="0" err="1"/>
              <a:t>after</a:t>
            </a:r>
            <a:r>
              <a:rPr lang="nb-NO" dirty="0"/>
              <a:t> taste – tastes </a:t>
            </a:r>
            <a:r>
              <a:rPr lang="nb-NO" dirty="0" err="1"/>
              <a:t>everything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cannot</a:t>
            </a:r>
            <a:r>
              <a:rPr lang="nb-NO" dirty="0"/>
              <a:t> </a:t>
            </a:r>
            <a:r>
              <a:rPr lang="nb-NO" dirty="0" err="1"/>
              <a:t>eat</a:t>
            </a:r>
            <a:r>
              <a:rPr lang="nb-NO" dirty="0"/>
              <a:t> </a:t>
            </a:r>
            <a:r>
              <a:rPr lang="nb-NO" dirty="0" err="1"/>
              <a:t>too</a:t>
            </a:r>
            <a:r>
              <a:rPr lang="nb-NO" dirty="0"/>
              <a:t> </a:t>
            </a:r>
            <a:r>
              <a:rPr lang="nb-NO" dirty="0" err="1"/>
              <a:t>much</a:t>
            </a:r>
            <a:r>
              <a:rPr lang="nb-NO" dirty="0"/>
              <a:t> </a:t>
            </a:r>
            <a:r>
              <a:rPr lang="nb-NO" dirty="0" err="1"/>
              <a:t>sweet</a:t>
            </a:r>
            <a:r>
              <a:rPr lang="nb-NO" dirty="0"/>
              <a:t> </a:t>
            </a:r>
            <a:r>
              <a:rPr lang="nb-NO" dirty="0" err="1"/>
              <a:t>food</a:t>
            </a:r>
            <a:r>
              <a:rPr lang="nb-NO" dirty="0"/>
              <a:t> over time</a:t>
            </a:r>
          </a:p>
          <a:p>
            <a:r>
              <a:rPr lang="nb-NO" dirty="0" err="1"/>
              <a:t>Avoids</a:t>
            </a:r>
            <a:r>
              <a:rPr lang="nb-NO" dirty="0"/>
              <a:t> </a:t>
            </a:r>
            <a:r>
              <a:rPr lang="nb-NO" dirty="0" err="1"/>
              <a:t>fruits</a:t>
            </a:r>
            <a:r>
              <a:rPr lang="nb-NO" dirty="0"/>
              <a:t>, </a:t>
            </a:r>
            <a:r>
              <a:rPr lang="nb-NO" dirty="0" err="1"/>
              <a:t>vegetables</a:t>
            </a:r>
            <a:r>
              <a:rPr lang="nb-NO" dirty="0"/>
              <a:t> and </a:t>
            </a:r>
            <a:r>
              <a:rPr lang="nb-NO" dirty="0" err="1"/>
              <a:t>sweet</a:t>
            </a:r>
            <a:r>
              <a:rPr lang="nb-NO" dirty="0"/>
              <a:t> </a:t>
            </a:r>
            <a:r>
              <a:rPr lang="nb-NO" dirty="0" err="1"/>
              <a:t>foods</a:t>
            </a:r>
            <a:endParaRPr lang="nb-NO" dirty="0"/>
          </a:p>
          <a:p>
            <a:r>
              <a:rPr lang="nb-NO" dirty="0" err="1"/>
              <a:t>Eats</a:t>
            </a:r>
            <a:r>
              <a:rPr lang="nb-NO" dirty="0"/>
              <a:t> </a:t>
            </a:r>
            <a:r>
              <a:rPr lang="nb-NO" dirty="0" err="1"/>
              <a:t>seasonally</a:t>
            </a:r>
            <a:r>
              <a:rPr lang="nb-NO" dirty="0"/>
              <a:t> </a:t>
            </a:r>
            <a:r>
              <a:rPr lang="nb-NO" dirty="0" err="1"/>
              <a:t>based</a:t>
            </a:r>
            <a:r>
              <a:rPr lang="nb-NO" dirty="0"/>
              <a:t>, </a:t>
            </a:r>
            <a:r>
              <a:rPr lang="nb-NO" dirty="0" err="1"/>
              <a:t>important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foods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fresh</a:t>
            </a:r>
            <a:r>
              <a:rPr lang="nb-NO" dirty="0"/>
              <a:t>	</a:t>
            </a:r>
          </a:p>
          <a:p>
            <a:r>
              <a:rPr lang="nb-NO" dirty="0" err="1"/>
              <a:t>Cannot</a:t>
            </a:r>
            <a:r>
              <a:rPr lang="nb-NO" dirty="0"/>
              <a:t> have </a:t>
            </a:r>
            <a:r>
              <a:rPr lang="nb-NO" dirty="0" err="1"/>
              <a:t>stored</a:t>
            </a:r>
            <a:r>
              <a:rPr lang="nb-NO" dirty="0"/>
              <a:t> </a:t>
            </a:r>
            <a:r>
              <a:rPr lang="nb-NO" dirty="0" err="1"/>
              <a:t>vegetables</a:t>
            </a:r>
            <a:r>
              <a:rPr lang="nb-NO" dirty="0"/>
              <a:t>, </a:t>
            </a:r>
            <a:r>
              <a:rPr lang="nb-NO" dirty="0" err="1"/>
              <a:t>tolerates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more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fresh</a:t>
            </a:r>
            <a:r>
              <a:rPr lang="nb-NO" dirty="0"/>
              <a:t> </a:t>
            </a:r>
          </a:p>
          <a:p>
            <a:r>
              <a:rPr lang="nb-NO" dirty="0" err="1"/>
              <a:t>Fresh</a:t>
            </a:r>
            <a:r>
              <a:rPr lang="nb-NO" dirty="0"/>
              <a:t> </a:t>
            </a:r>
            <a:r>
              <a:rPr lang="nb-NO" dirty="0" err="1"/>
              <a:t>meat</a:t>
            </a:r>
            <a:r>
              <a:rPr lang="nb-NO" dirty="0"/>
              <a:t> and </a:t>
            </a:r>
            <a:r>
              <a:rPr lang="nb-NO" dirty="0" err="1"/>
              <a:t>fish</a:t>
            </a:r>
            <a:endParaRPr lang="nb-NO" dirty="0"/>
          </a:p>
          <a:p>
            <a:r>
              <a:rPr lang="nb-NO" dirty="0"/>
              <a:t>Thinks </a:t>
            </a:r>
            <a:r>
              <a:rPr lang="nb-NO" dirty="0" err="1"/>
              <a:t>she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«</a:t>
            </a:r>
            <a:r>
              <a:rPr lang="nb-NO" dirty="0" err="1"/>
              <a:t>neutralize</a:t>
            </a:r>
            <a:r>
              <a:rPr lang="nb-NO" dirty="0"/>
              <a:t>»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sugar</a:t>
            </a:r>
            <a:r>
              <a:rPr lang="nb-NO" dirty="0"/>
              <a:t> by </a:t>
            </a:r>
            <a:r>
              <a:rPr lang="nb-NO" dirty="0" err="1"/>
              <a:t>eating</a:t>
            </a:r>
            <a:r>
              <a:rPr lang="nb-NO" dirty="0"/>
              <a:t> 200 g </a:t>
            </a:r>
            <a:r>
              <a:rPr lang="nb-NO" dirty="0" err="1"/>
              <a:t>of</a:t>
            </a:r>
            <a:r>
              <a:rPr lang="nb-NO" dirty="0"/>
              <a:t> cheese</a:t>
            </a:r>
          </a:p>
          <a:p>
            <a:r>
              <a:rPr lang="nb-NO" dirty="0"/>
              <a:t>Lets her body </a:t>
            </a:r>
            <a:r>
              <a:rPr lang="nb-NO" dirty="0" err="1"/>
              <a:t>decide</a:t>
            </a:r>
            <a:r>
              <a:rPr lang="nb-NO" dirty="0"/>
              <a:t> </a:t>
            </a:r>
            <a:r>
              <a:rPr lang="nb-NO" dirty="0" err="1"/>
              <a:t>what’s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for her to </a:t>
            </a:r>
            <a:r>
              <a:rPr lang="nb-NO" dirty="0" err="1"/>
              <a:t>eat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93332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A6659-5FBA-11B2-EB06-734F22386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B7743A-91B8-E36C-8CC5-11E8EB2C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Diet as an adult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8CB75D-6F8A-05F3-1339-3C734D907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573285" cy="3660775"/>
          </a:xfrm>
        </p:spPr>
        <p:txBody>
          <a:bodyPr>
            <a:normAutofit/>
          </a:bodyPr>
          <a:lstStyle/>
          <a:p>
            <a:r>
              <a:rPr lang="nb-NO" dirty="0"/>
              <a:t>Supplement: B-vitamins</a:t>
            </a:r>
          </a:p>
          <a:p>
            <a:r>
              <a:rPr lang="nb-NO" dirty="0"/>
              <a:t>1,5 L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milk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vitamin D (covers </a:t>
            </a:r>
            <a:r>
              <a:rPr lang="nb-NO" dirty="0" err="1"/>
              <a:t>calcium</a:t>
            </a:r>
            <a:r>
              <a:rPr lang="nb-NO" dirty="0"/>
              <a:t>, </a:t>
            </a:r>
            <a:r>
              <a:rPr lang="nb-NO" dirty="0" err="1"/>
              <a:t>iodine</a:t>
            </a:r>
            <a:r>
              <a:rPr lang="nb-NO" dirty="0"/>
              <a:t> and vit D)</a:t>
            </a:r>
          </a:p>
          <a:p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low</a:t>
            </a:r>
            <a:r>
              <a:rPr lang="nb-NO" dirty="0"/>
              <a:t> </a:t>
            </a:r>
            <a:r>
              <a:rPr lang="nb-NO" dirty="0" err="1"/>
              <a:t>intake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vitamin C – </a:t>
            </a:r>
            <a:r>
              <a:rPr lang="nb-NO" dirty="0" err="1"/>
              <a:t>skeptical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supplements, </a:t>
            </a:r>
            <a:r>
              <a:rPr lang="nb-NO" dirty="0" err="1"/>
              <a:t>eventually</a:t>
            </a:r>
            <a:r>
              <a:rPr lang="nb-NO" dirty="0"/>
              <a:t> </a:t>
            </a:r>
            <a:r>
              <a:rPr lang="nb-NO" dirty="0" err="1"/>
              <a:t>takes</a:t>
            </a:r>
            <a:r>
              <a:rPr lang="nb-NO" dirty="0"/>
              <a:t> it,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then</a:t>
            </a:r>
            <a:r>
              <a:rPr lang="nb-NO" dirty="0"/>
              <a:t> </a:t>
            </a:r>
            <a:r>
              <a:rPr lang="nb-NO" dirty="0" err="1"/>
              <a:t>stops</a:t>
            </a:r>
            <a:endParaRPr lang="nb-NO" dirty="0"/>
          </a:p>
          <a:p>
            <a:r>
              <a:rPr lang="nb-NO" dirty="0"/>
              <a:t>No </a:t>
            </a:r>
            <a:r>
              <a:rPr lang="nb-NO" dirty="0" err="1"/>
              <a:t>measure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blood</a:t>
            </a:r>
            <a:r>
              <a:rPr lang="nb-NO" dirty="0"/>
              <a:t> vitamin C </a:t>
            </a:r>
            <a:r>
              <a:rPr lang="nb-NO" dirty="0" err="1"/>
              <a:t>without</a:t>
            </a:r>
            <a:r>
              <a:rPr lang="nb-NO" dirty="0"/>
              <a:t> supplement. </a:t>
            </a:r>
            <a:r>
              <a:rPr lang="nb-NO" dirty="0" err="1"/>
              <a:t>Apparently</a:t>
            </a:r>
            <a:r>
              <a:rPr lang="nb-NO" dirty="0"/>
              <a:t> </a:t>
            </a:r>
            <a:r>
              <a:rPr lang="nb-NO" dirty="0" err="1"/>
              <a:t>no</a:t>
            </a:r>
            <a:r>
              <a:rPr lang="nb-NO" dirty="0"/>
              <a:t> symptoms </a:t>
            </a:r>
            <a:r>
              <a:rPr lang="nb-NO" dirty="0" err="1"/>
              <a:t>without</a:t>
            </a:r>
            <a:r>
              <a:rPr lang="nb-NO" dirty="0"/>
              <a:t> supplements. Will </a:t>
            </a:r>
            <a:r>
              <a:rPr lang="nb-NO" dirty="0" err="1"/>
              <a:t>measure</a:t>
            </a:r>
            <a:r>
              <a:rPr lang="nb-NO" dirty="0"/>
              <a:t> vitamin C </a:t>
            </a:r>
            <a:r>
              <a:rPr lang="nb-NO" dirty="0" err="1"/>
              <a:t>without</a:t>
            </a:r>
            <a:r>
              <a:rPr lang="nb-NO" dirty="0"/>
              <a:t> supplements </a:t>
            </a:r>
            <a:r>
              <a:rPr lang="nb-NO" dirty="0" err="1"/>
              <a:t>next</a:t>
            </a:r>
            <a:r>
              <a:rPr lang="nb-NO"/>
              <a:t> time.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54867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854BC-DFB3-EBDD-3DF4-E76CDF5D4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F6256E-7987-4760-16D0-569BC0E23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Take</a:t>
            </a:r>
            <a:r>
              <a:rPr lang="nb-NO" dirty="0"/>
              <a:t> </a:t>
            </a:r>
            <a:r>
              <a:rPr lang="nb-NO" dirty="0" err="1"/>
              <a:t>home</a:t>
            </a:r>
            <a:r>
              <a:rPr lang="nb-NO" dirty="0"/>
              <a:t> </a:t>
            </a:r>
            <a:r>
              <a:rPr lang="nb-NO" dirty="0" err="1"/>
              <a:t>message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66081C3-677F-DFF0-2423-D6EC15AA0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29450" cy="36607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Patients are perfectly healthy as long as they do not ingest food containing fructose, sucrose and/or sorbitol</a:t>
            </a:r>
          </a:p>
          <a:p>
            <a:r>
              <a:rPr lang="en-US" dirty="0"/>
              <a:t>Develop strong aversion to sweet foods from an early age</a:t>
            </a:r>
          </a:p>
          <a:p>
            <a:r>
              <a:rPr lang="nb-NO" dirty="0" err="1"/>
              <a:t>Dietary</a:t>
            </a:r>
            <a:r>
              <a:rPr lang="nb-NO" dirty="0"/>
              <a:t> </a:t>
            </a:r>
            <a:r>
              <a:rPr lang="nb-NO" dirty="0" err="1"/>
              <a:t>history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revealing</a:t>
            </a:r>
          </a:p>
          <a:p>
            <a:r>
              <a:rPr lang="nb-NO" dirty="0" err="1"/>
              <a:t>Varying</a:t>
            </a:r>
            <a:r>
              <a:rPr lang="nb-NO" dirty="0"/>
              <a:t> </a:t>
            </a:r>
            <a:r>
              <a:rPr lang="nb-NO" dirty="0" err="1"/>
              <a:t>individual</a:t>
            </a:r>
            <a:r>
              <a:rPr lang="nb-NO" dirty="0"/>
              <a:t> </a:t>
            </a:r>
            <a:r>
              <a:rPr lang="nb-NO" dirty="0" err="1"/>
              <a:t>sensitivity</a:t>
            </a:r>
            <a:r>
              <a:rPr lang="nb-NO" dirty="0"/>
              <a:t> to </a:t>
            </a:r>
            <a:r>
              <a:rPr lang="nb-NO" dirty="0" err="1"/>
              <a:t>fructose</a:t>
            </a:r>
            <a:endParaRPr lang="nb-NO" dirty="0"/>
          </a:p>
          <a:p>
            <a:r>
              <a:rPr lang="nb-NO" dirty="0"/>
              <a:t>How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undiagnosed</a:t>
            </a:r>
            <a:r>
              <a:rPr lang="nb-NO" dirty="0"/>
              <a:t> </a:t>
            </a:r>
            <a:r>
              <a:rPr lang="nb-NO" dirty="0" err="1"/>
              <a:t>patients</a:t>
            </a:r>
            <a:r>
              <a:rPr lang="nb-NO" dirty="0"/>
              <a:t>?</a:t>
            </a:r>
          </a:p>
        </p:txBody>
      </p:sp>
      <p:pic>
        <p:nvPicPr>
          <p:cNvPr id="6" name="Bilde 5" descr="Et bilde som inneholder frukt, sitrus, grapefrukt, appelsin&#10;&#10;KI-generert innhold kan være feil.">
            <a:extLst>
              <a:ext uri="{FF2B5EF4-FFF2-40B4-BE49-F238E27FC236}">
                <a16:creationId xmlns:a16="http://schemas.microsoft.com/office/drawing/2014/main" id="{BEAC0677-64E7-5A27-F549-8FEAF6C71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97" y="0"/>
            <a:ext cx="3924480" cy="591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86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6C440-E897-41A6-EE1F-19E0EC617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A53FEC-1E7C-21BB-AAD4-5E066685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734"/>
            <a:ext cx="10515600" cy="2296595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/>
              <a:t>«</a:t>
            </a:r>
            <a:r>
              <a:rPr lang="nb-NO" dirty="0" err="1"/>
              <a:t>Individuals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hereditary</a:t>
            </a:r>
            <a:r>
              <a:rPr lang="nb-NO" dirty="0"/>
              <a:t> </a:t>
            </a:r>
            <a:r>
              <a:rPr lang="nb-NO" dirty="0" err="1"/>
              <a:t>fructose</a:t>
            </a:r>
            <a:r>
              <a:rPr lang="nb-NO" dirty="0"/>
              <a:t> </a:t>
            </a:r>
            <a:r>
              <a:rPr lang="nb-NO" dirty="0" err="1"/>
              <a:t>intolerance</a:t>
            </a:r>
            <a:r>
              <a:rPr lang="nb-NO" dirty="0"/>
              <a:t> (HFI)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perfectly</a:t>
            </a:r>
            <a:r>
              <a:rPr lang="nb-NO" dirty="0"/>
              <a:t> </a:t>
            </a:r>
            <a:r>
              <a:rPr lang="nb-NO" dirty="0" err="1"/>
              <a:t>healthy</a:t>
            </a:r>
            <a:r>
              <a:rPr lang="nb-NO" dirty="0"/>
              <a:t> as </a:t>
            </a:r>
            <a:r>
              <a:rPr lang="nb-NO" dirty="0" err="1"/>
              <a:t>long</a:t>
            </a:r>
            <a:r>
              <a:rPr lang="nb-NO" dirty="0"/>
              <a:t> as </a:t>
            </a:r>
            <a:r>
              <a:rPr lang="nb-NO" dirty="0" err="1"/>
              <a:t>they</a:t>
            </a:r>
            <a:r>
              <a:rPr lang="nb-NO" dirty="0"/>
              <a:t> do not </a:t>
            </a:r>
            <a:r>
              <a:rPr lang="nb-NO" dirty="0" err="1"/>
              <a:t>ingest</a:t>
            </a:r>
            <a:r>
              <a:rPr lang="nb-NO" dirty="0"/>
              <a:t> </a:t>
            </a:r>
            <a:r>
              <a:rPr lang="nb-NO" dirty="0" err="1"/>
              <a:t>food</a:t>
            </a:r>
            <a:r>
              <a:rPr lang="nb-NO" dirty="0"/>
              <a:t> </a:t>
            </a:r>
            <a:r>
              <a:rPr lang="nb-NO" dirty="0" err="1"/>
              <a:t>containing</a:t>
            </a:r>
            <a:r>
              <a:rPr lang="nb-NO" dirty="0"/>
              <a:t> </a:t>
            </a:r>
            <a:r>
              <a:rPr lang="nb-NO" dirty="0" err="1"/>
              <a:t>fructose</a:t>
            </a:r>
            <a:r>
              <a:rPr lang="nb-NO" dirty="0"/>
              <a:t>, </a:t>
            </a:r>
            <a:r>
              <a:rPr lang="nb-NO" dirty="0" err="1"/>
              <a:t>sucrose</a:t>
            </a:r>
            <a:r>
              <a:rPr lang="nb-NO" dirty="0"/>
              <a:t> and/or sorbitol.»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E54E651-EDD0-A9EB-B756-D55BD4B6DA62}"/>
              </a:ext>
            </a:extLst>
          </p:cNvPr>
          <p:cNvSpPr txBox="1"/>
          <p:nvPr/>
        </p:nvSpPr>
        <p:spPr>
          <a:xfrm>
            <a:off x="8991993" y="5486400"/>
            <a:ext cx="213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Saudubray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995172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505F7B2-8166-8DD1-11C1-61549199B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258" y="0"/>
            <a:ext cx="6441233" cy="590602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A1F1C0F1-712B-F5E3-7D5C-6D5E519596F7}"/>
              </a:ext>
            </a:extLst>
          </p:cNvPr>
          <p:cNvSpPr txBox="1"/>
          <p:nvPr/>
        </p:nvSpPr>
        <p:spPr>
          <a:xfrm>
            <a:off x="7825340" y="5486400"/>
            <a:ext cx="410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Metabolic </a:t>
            </a:r>
            <a:r>
              <a:rPr kumimoji="0" lang="nb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Teaching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Aid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Laurie Bernstein</a:t>
            </a:r>
          </a:p>
        </p:txBody>
      </p:sp>
    </p:spTree>
    <p:extLst>
      <p:ext uri="{BB962C8B-B14F-4D97-AF65-F5344CB8AC3E}">
        <p14:creationId xmlns:p14="http://schemas.microsoft.com/office/powerpoint/2010/main" val="4149093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7CFA4-72BC-79C2-9877-91941EC52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6A3BF5-5DFF-7C3C-1C03-629878C81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Hereditary</a:t>
            </a:r>
            <a:r>
              <a:rPr lang="nb-NO" dirty="0"/>
              <a:t> </a:t>
            </a:r>
            <a:r>
              <a:rPr lang="nb-NO" dirty="0" err="1"/>
              <a:t>Fructose</a:t>
            </a:r>
            <a:r>
              <a:rPr lang="nb-NO" dirty="0"/>
              <a:t> </a:t>
            </a:r>
            <a:r>
              <a:rPr lang="nb-NO" dirty="0" err="1"/>
              <a:t>Intolerance</a:t>
            </a:r>
            <a:r>
              <a:rPr lang="nb-NO" dirty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48E774A-A49C-B44D-741A-725540634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12169" cy="3660775"/>
          </a:xfrm>
        </p:spPr>
        <p:txBody>
          <a:bodyPr/>
          <a:lstStyle/>
          <a:p>
            <a:r>
              <a:rPr lang="nb-NO" dirty="0" err="1"/>
              <a:t>Reaction</a:t>
            </a:r>
            <a:r>
              <a:rPr lang="nb-NO" dirty="0"/>
              <a:t> to </a:t>
            </a:r>
            <a:r>
              <a:rPr lang="nb-NO" dirty="0" err="1"/>
              <a:t>fructose</a:t>
            </a:r>
            <a:r>
              <a:rPr lang="nb-NO" dirty="0"/>
              <a:t> </a:t>
            </a:r>
            <a:r>
              <a:rPr lang="nb-NO" dirty="0" err="1"/>
              <a:t>described</a:t>
            </a:r>
            <a:r>
              <a:rPr lang="nb-NO" dirty="0"/>
              <a:t> in 1956</a:t>
            </a:r>
          </a:p>
          <a:p>
            <a:r>
              <a:rPr lang="nb-NO" dirty="0" err="1"/>
              <a:t>Enzyme</a:t>
            </a:r>
            <a:r>
              <a:rPr lang="nb-NO" dirty="0"/>
              <a:t> </a:t>
            </a:r>
            <a:r>
              <a:rPr lang="nb-NO" dirty="0" err="1"/>
              <a:t>deficiency</a:t>
            </a:r>
            <a:r>
              <a:rPr lang="nb-NO" dirty="0"/>
              <a:t> </a:t>
            </a:r>
            <a:r>
              <a:rPr lang="nb-NO" dirty="0" err="1"/>
              <a:t>described</a:t>
            </a:r>
            <a:r>
              <a:rPr lang="nb-NO" dirty="0"/>
              <a:t> 4-5 </a:t>
            </a:r>
            <a:r>
              <a:rPr lang="nb-NO" dirty="0" err="1"/>
              <a:t>years</a:t>
            </a:r>
            <a:r>
              <a:rPr lang="nb-NO" dirty="0"/>
              <a:t> later</a:t>
            </a:r>
          </a:p>
          <a:p>
            <a:r>
              <a:rPr lang="nb-NO" dirty="0" err="1"/>
              <a:t>Strong</a:t>
            </a:r>
            <a:r>
              <a:rPr lang="nb-NO" dirty="0"/>
              <a:t> </a:t>
            </a:r>
            <a:r>
              <a:rPr lang="nb-NO" dirty="0" err="1"/>
              <a:t>aversion</a:t>
            </a:r>
            <a:r>
              <a:rPr lang="nb-NO" dirty="0"/>
              <a:t> to </a:t>
            </a:r>
            <a:r>
              <a:rPr lang="nb-NO" dirty="0" err="1"/>
              <a:t>sweet</a:t>
            </a:r>
            <a:r>
              <a:rPr lang="nb-NO" dirty="0"/>
              <a:t> </a:t>
            </a:r>
            <a:r>
              <a:rPr lang="nb-NO" dirty="0" err="1"/>
              <a:t>foods</a:t>
            </a:r>
            <a:r>
              <a:rPr lang="nb-NO" dirty="0"/>
              <a:t> from an </a:t>
            </a:r>
            <a:r>
              <a:rPr lang="nb-NO" dirty="0" err="1"/>
              <a:t>early</a:t>
            </a:r>
            <a:r>
              <a:rPr lang="nb-NO" dirty="0"/>
              <a:t> age</a:t>
            </a:r>
          </a:p>
          <a:p>
            <a:r>
              <a:rPr lang="nb-NO" dirty="0"/>
              <a:t>3-5 </a:t>
            </a:r>
            <a:r>
              <a:rPr lang="nb-NO" dirty="0" err="1"/>
              <a:t>children</a:t>
            </a:r>
            <a:r>
              <a:rPr lang="nb-NO" dirty="0"/>
              <a:t> per 100 000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born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HFI in Europe </a:t>
            </a:r>
            <a:r>
              <a:rPr lang="nb-NO" dirty="0" err="1"/>
              <a:t>every</a:t>
            </a:r>
            <a:r>
              <a:rPr lang="nb-NO" dirty="0"/>
              <a:t> </a:t>
            </a:r>
            <a:r>
              <a:rPr lang="nb-NO" dirty="0" err="1"/>
              <a:t>year</a:t>
            </a:r>
            <a:r>
              <a:rPr lang="nb-NO" dirty="0"/>
              <a:t>?</a:t>
            </a:r>
          </a:p>
          <a:p>
            <a:endParaRPr lang="nb-NO" dirty="0"/>
          </a:p>
        </p:txBody>
      </p:sp>
      <p:pic>
        <p:nvPicPr>
          <p:cNvPr id="1026" name="Picture 2" descr="What is Fructose? - GeeksforGeeks">
            <a:extLst>
              <a:ext uri="{FF2B5EF4-FFF2-40B4-BE49-F238E27FC236}">
                <a16:creationId xmlns:a16="http://schemas.microsoft.com/office/drawing/2014/main" id="{1AE96F19-BA16-4779-8D62-C217F7E1C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107" y="1690688"/>
            <a:ext cx="40386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5CB48072-3E9A-44FB-A14A-831F6CFF8B3F}"/>
              </a:ext>
            </a:extLst>
          </p:cNvPr>
          <p:cNvSpPr txBox="1"/>
          <p:nvPr/>
        </p:nvSpPr>
        <p:spPr>
          <a:xfrm>
            <a:off x="8991993" y="5486400"/>
            <a:ext cx="261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Foto: Geeksforgeeks.org</a:t>
            </a:r>
          </a:p>
        </p:txBody>
      </p:sp>
    </p:spTree>
    <p:extLst>
      <p:ext uri="{BB962C8B-B14F-4D97-AF65-F5344CB8AC3E}">
        <p14:creationId xmlns:p14="http://schemas.microsoft.com/office/powerpoint/2010/main" val="601932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4B535-F3BF-C6E6-31F9-84939CB22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CF9FB3-586F-60E6-79B2-38BA857A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Hereditary</a:t>
            </a:r>
            <a:r>
              <a:rPr lang="nb-NO" dirty="0"/>
              <a:t> </a:t>
            </a:r>
            <a:r>
              <a:rPr lang="nb-NO" dirty="0" err="1"/>
              <a:t>Fructose</a:t>
            </a:r>
            <a:r>
              <a:rPr lang="nb-NO" dirty="0"/>
              <a:t> </a:t>
            </a:r>
            <a:r>
              <a:rPr lang="nb-NO" dirty="0" err="1"/>
              <a:t>Intolerance</a:t>
            </a:r>
            <a:r>
              <a:rPr lang="nb-NO" dirty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7D6D633-EF87-CAFE-6146-9ACE4609D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Symptoms:</a:t>
            </a:r>
          </a:p>
          <a:p>
            <a:r>
              <a:rPr lang="nb-NO" dirty="0" err="1"/>
              <a:t>Nausea</a:t>
            </a:r>
            <a:r>
              <a:rPr lang="nb-NO" dirty="0"/>
              <a:t>, </a:t>
            </a:r>
            <a:r>
              <a:rPr lang="nb-NO" dirty="0" err="1"/>
              <a:t>vomiting</a:t>
            </a:r>
            <a:r>
              <a:rPr lang="nb-NO" dirty="0"/>
              <a:t>, abdominal </a:t>
            </a:r>
            <a:r>
              <a:rPr lang="nb-NO" dirty="0" err="1"/>
              <a:t>pain</a:t>
            </a:r>
            <a:r>
              <a:rPr lang="nb-NO" dirty="0"/>
              <a:t>, </a:t>
            </a:r>
            <a:r>
              <a:rPr lang="nb-NO" dirty="0" err="1"/>
              <a:t>hypoglycemia</a:t>
            </a:r>
            <a:r>
              <a:rPr lang="nb-NO" dirty="0"/>
              <a:t> and </a:t>
            </a:r>
            <a:r>
              <a:rPr lang="nb-NO" dirty="0" err="1"/>
              <a:t>elevated</a:t>
            </a:r>
            <a:r>
              <a:rPr lang="nb-NO" dirty="0"/>
              <a:t> liver </a:t>
            </a:r>
            <a:r>
              <a:rPr lang="nb-NO" dirty="0" err="1"/>
              <a:t>enzymes</a:t>
            </a:r>
            <a:r>
              <a:rPr lang="nb-NO" dirty="0"/>
              <a:t> </a:t>
            </a:r>
            <a:r>
              <a:rPr lang="nb-NO" dirty="0" err="1"/>
              <a:t>after</a:t>
            </a:r>
            <a:r>
              <a:rPr lang="nb-NO" dirty="0"/>
              <a:t> </a:t>
            </a:r>
            <a:r>
              <a:rPr lang="nb-NO" dirty="0" err="1"/>
              <a:t>dietary</a:t>
            </a:r>
            <a:r>
              <a:rPr lang="nb-NO" dirty="0"/>
              <a:t> </a:t>
            </a:r>
            <a:r>
              <a:rPr lang="nb-NO" dirty="0" err="1"/>
              <a:t>fructose</a:t>
            </a:r>
            <a:r>
              <a:rPr lang="nb-NO" dirty="0"/>
              <a:t> </a:t>
            </a:r>
            <a:r>
              <a:rPr lang="nb-NO" dirty="0" err="1"/>
              <a:t>exposure</a:t>
            </a:r>
            <a:endParaRPr lang="nb-NO" dirty="0"/>
          </a:p>
          <a:p>
            <a:r>
              <a:rPr lang="nb-NO" dirty="0" err="1"/>
              <a:t>Chronic</a:t>
            </a:r>
            <a:r>
              <a:rPr lang="nb-NO" dirty="0"/>
              <a:t> </a:t>
            </a:r>
            <a:r>
              <a:rPr lang="nb-NO" dirty="0" err="1"/>
              <a:t>exposure</a:t>
            </a:r>
            <a:r>
              <a:rPr lang="nb-NO" dirty="0"/>
              <a:t>: </a:t>
            </a:r>
            <a:r>
              <a:rPr lang="nb-NO" dirty="0" err="1"/>
              <a:t>failure</a:t>
            </a:r>
            <a:r>
              <a:rPr lang="nb-NO" dirty="0"/>
              <a:t> to </a:t>
            </a:r>
            <a:r>
              <a:rPr lang="nb-NO" dirty="0" err="1"/>
              <a:t>thrive</a:t>
            </a:r>
            <a:r>
              <a:rPr lang="nb-NO" dirty="0"/>
              <a:t>, liver </a:t>
            </a:r>
            <a:r>
              <a:rPr lang="nb-NO" dirty="0" err="1"/>
              <a:t>failure</a:t>
            </a:r>
            <a:r>
              <a:rPr lang="nb-NO" dirty="0"/>
              <a:t>, renal </a:t>
            </a:r>
            <a:r>
              <a:rPr lang="nb-NO" dirty="0" err="1"/>
              <a:t>failure</a:t>
            </a:r>
            <a:r>
              <a:rPr lang="nb-NO" dirty="0"/>
              <a:t>, </a:t>
            </a:r>
            <a:r>
              <a:rPr lang="nb-NO" dirty="0" err="1"/>
              <a:t>eventually</a:t>
            </a:r>
            <a:r>
              <a:rPr lang="nb-NO" dirty="0"/>
              <a:t> </a:t>
            </a:r>
            <a:r>
              <a:rPr lang="nb-NO" dirty="0" err="1"/>
              <a:t>death</a:t>
            </a:r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71BCB9B-F40C-2362-77BF-3E77A622E91B}"/>
              </a:ext>
            </a:extLst>
          </p:cNvPr>
          <p:cNvSpPr txBox="1"/>
          <p:nvPr/>
        </p:nvSpPr>
        <p:spPr>
          <a:xfrm>
            <a:off x="8876805" y="5486400"/>
            <a:ext cx="258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 et al., Gut Liver 2021</a:t>
            </a:r>
          </a:p>
        </p:txBody>
      </p:sp>
    </p:spTree>
    <p:extLst>
      <p:ext uri="{BB962C8B-B14F-4D97-AF65-F5344CB8AC3E}">
        <p14:creationId xmlns:p14="http://schemas.microsoft.com/office/powerpoint/2010/main" val="2332329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72ABB-5393-15B4-C277-C6EA4277F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16F234-78C6-F638-48A8-24854685E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Hereditary</a:t>
            </a:r>
            <a:r>
              <a:rPr lang="nb-NO" dirty="0"/>
              <a:t> </a:t>
            </a:r>
            <a:r>
              <a:rPr lang="nb-NO" dirty="0" err="1"/>
              <a:t>Fructose</a:t>
            </a:r>
            <a:r>
              <a:rPr lang="nb-NO" dirty="0"/>
              <a:t> </a:t>
            </a:r>
            <a:r>
              <a:rPr lang="nb-NO" dirty="0" err="1"/>
              <a:t>Intolerance</a:t>
            </a:r>
            <a:r>
              <a:rPr lang="nb-NO" dirty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1E87880-0545-B2EA-CC57-4EAF80DFB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Usually</a:t>
            </a:r>
            <a:r>
              <a:rPr lang="nb-NO" dirty="0"/>
              <a:t> manifests in </a:t>
            </a:r>
            <a:r>
              <a:rPr lang="nb-NO" dirty="0" err="1"/>
              <a:t>infants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being</a:t>
            </a:r>
            <a:r>
              <a:rPr lang="nb-NO" dirty="0"/>
              <a:t> </a:t>
            </a:r>
            <a:r>
              <a:rPr lang="nb-NO" dirty="0" err="1"/>
              <a:t>weaned</a:t>
            </a:r>
            <a:r>
              <a:rPr lang="nb-NO" dirty="0"/>
              <a:t> </a:t>
            </a:r>
            <a:r>
              <a:rPr lang="nb-NO" dirty="0" err="1"/>
              <a:t>off</a:t>
            </a:r>
            <a:r>
              <a:rPr lang="nb-NO" dirty="0"/>
              <a:t> </a:t>
            </a:r>
            <a:r>
              <a:rPr lang="nb-NO" dirty="0" err="1"/>
              <a:t>breastmilk</a:t>
            </a:r>
            <a:endParaRPr lang="nb-NO" dirty="0"/>
          </a:p>
          <a:p>
            <a:r>
              <a:rPr lang="en-US" dirty="0"/>
              <a:t>Some patients remain undiagnosed due to the voluntary avoidance of sweet foods.</a:t>
            </a:r>
          </a:p>
          <a:p>
            <a:r>
              <a:rPr lang="en-US" dirty="0"/>
              <a:t>Examples from case reports: </a:t>
            </a:r>
          </a:p>
          <a:p>
            <a:pPr lvl="1"/>
            <a:r>
              <a:rPr lang="en-US" dirty="0"/>
              <a:t>41 y old Korean woman who complained of sweating, nausea, and vomiting after consuming sweets</a:t>
            </a:r>
          </a:p>
          <a:p>
            <a:pPr lvl="1"/>
            <a:r>
              <a:rPr lang="en-US" dirty="0"/>
              <a:t>50 y old German woman with a life long history of aversion to sugary foods</a:t>
            </a:r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1606812-CAC7-0312-ADA7-8E11989A78C7}"/>
              </a:ext>
            </a:extLst>
          </p:cNvPr>
          <p:cNvSpPr txBox="1"/>
          <p:nvPr/>
        </p:nvSpPr>
        <p:spPr>
          <a:xfrm>
            <a:off x="6964876" y="6169709"/>
            <a:ext cx="3865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 et al., Gut Liver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Yasawy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World J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Gastroenterol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2009</a:t>
            </a:r>
          </a:p>
        </p:txBody>
      </p:sp>
    </p:spTree>
    <p:extLst>
      <p:ext uri="{BB962C8B-B14F-4D97-AF65-F5344CB8AC3E}">
        <p14:creationId xmlns:p14="http://schemas.microsoft.com/office/powerpoint/2010/main" val="770272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966FDF-3B8E-474F-8F02-61BB726C0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Hereditary</a:t>
            </a:r>
            <a:r>
              <a:rPr lang="nb-NO" dirty="0"/>
              <a:t> </a:t>
            </a:r>
            <a:r>
              <a:rPr lang="nb-NO" dirty="0" err="1"/>
              <a:t>Fructose</a:t>
            </a:r>
            <a:r>
              <a:rPr lang="nb-NO" dirty="0"/>
              <a:t> </a:t>
            </a:r>
            <a:r>
              <a:rPr lang="nb-NO" dirty="0" err="1"/>
              <a:t>Intolerance</a:t>
            </a:r>
            <a:r>
              <a:rPr lang="nb-NO" dirty="0"/>
              <a:t> </a:t>
            </a:r>
          </a:p>
        </p:txBody>
      </p:sp>
      <p:sp>
        <p:nvSpPr>
          <p:cNvPr id="4" name="Pil: høyre 3">
            <a:extLst>
              <a:ext uri="{FF2B5EF4-FFF2-40B4-BE49-F238E27FC236}">
                <a16:creationId xmlns:a16="http://schemas.microsoft.com/office/drawing/2014/main" id="{917AC4DB-0B8D-B9C3-BF1F-881D800545CE}"/>
              </a:ext>
            </a:extLst>
          </p:cNvPr>
          <p:cNvSpPr/>
          <p:nvPr/>
        </p:nvSpPr>
        <p:spPr>
          <a:xfrm>
            <a:off x="5450179" y="3392788"/>
            <a:ext cx="679010" cy="18333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0DE8394-5606-887F-0925-E0BD1F02CB21}"/>
              </a:ext>
            </a:extLst>
          </p:cNvPr>
          <p:cNvSpPr txBox="1"/>
          <p:nvPr/>
        </p:nvSpPr>
        <p:spPr>
          <a:xfrm>
            <a:off x="2238499" y="6363156"/>
            <a:ext cx="8309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https://www.imd-berlin.de/en/subject-information/diagnostics-information/hereditary-fructose-intolerance-hfi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880A77-2EBA-C95A-A89F-DDA136A90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41" y="1181100"/>
            <a:ext cx="83534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073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998CE-F2B8-0724-FF92-7496221CB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2D6C9F-4A1D-4065-B1B7-9A354654A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Treatment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CA1430-73A6-2C11-2749-4FD41F1C9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97550" cy="3660775"/>
          </a:xfrm>
        </p:spPr>
        <p:txBody>
          <a:bodyPr>
            <a:normAutofit fontScale="85000" lnSpcReduction="10000"/>
          </a:bodyPr>
          <a:lstStyle/>
          <a:p>
            <a:r>
              <a:rPr lang="nb-NO" dirty="0" err="1"/>
              <a:t>Avoidance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fructose</a:t>
            </a:r>
            <a:r>
              <a:rPr lang="nb-NO" dirty="0"/>
              <a:t>, </a:t>
            </a:r>
            <a:r>
              <a:rPr lang="nb-NO" dirty="0" err="1"/>
              <a:t>sucrose</a:t>
            </a:r>
            <a:r>
              <a:rPr lang="nb-NO" dirty="0"/>
              <a:t> and sorbitol</a:t>
            </a:r>
          </a:p>
          <a:p>
            <a:r>
              <a:rPr lang="en-US" dirty="0"/>
              <a:t>&lt; 40 mg </a:t>
            </a:r>
            <a:r>
              <a:rPr lang="en-US" dirty="0" err="1"/>
              <a:t>fructos</a:t>
            </a:r>
            <a:r>
              <a:rPr lang="en-US" dirty="0"/>
              <a:t>/kg body weight</a:t>
            </a:r>
          </a:p>
          <a:p>
            <a:r>
              <a:rPr lang="en-US" dirty="0"/>
              <a:t>Intake up to 2,5 g of sucrose daily (1,25 g fructose) without symptoms</a:t>
            </a:r>
          </a:p>
          <a:p>
            <a:r>
              <a:rPr lang="en-US" dirty="0"/>
              <a:t>In adulthood, limited fructose intake (&lt;6 g daily) is tolerated (= &lt; 12 g sucrose)</a:t>
            </a:r>
            <a:endParaRPr lang="nb-NO" dirty="0"/>
          </a:p>
          <a:p>
            <a:r>
              <a:rPr lang="nb-NO" dirty="0"/>
              <a:t>The optimal </a:t>
            </a:r>
            <a:r>
              <a:rPr lang="nb-NO" dirty="0" err="1"/>
              <a:t>level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restriction</a:t>
            </a:r>
            <a:r>
              <a:rPr lang="nb-NO" dirty="0"/>
              <a:t> is </a:t>
            </a:r>
            <a:r>
              <a:rPr lang="nb-NO" dirty="0" err="1"/>
              <a:t>yet</a:t>
            </a:r>
            <a:r>
              <a:rPr lang="nb-NO" dirty="0"/>
              <a:t> to be </a:t>
            </a:r>
            <a:r>
              <a:rPr lang="nb-NO" dirty="0" err="1"/>
              <a:t>decided</a:t>
            </a:r>
            <a:endParaRPr lang="nb-NO" dirty="0"/>
          </a:p>
          <a:p>
            <a:r>
              <a:rPr lang="nb-NO" dirty="0" err="1"/>
              <a:t>Varying</a:t>
            </a:r>
            <a:r>
              <a:rPr lang="nb-NO" dirty="0"/>
              <a:t> </a:t>
            </a:r>
            <a:r>
              <a:rPr lang="nb-NO" dirty="0" err="1"/>
              <a:t>individual</a:t>
            </a:r>
            <a:r>
              <a:rPr lang="nb-NO" dirty="0"/>
              <a:t> </a:t>
            </a:r>
            <a:r>
              <a:rPr lang="nb-NO" dirty="0" err="1"/>
              <a:t>sensitivity</a:t>
            </a:r>
            <a:r>
              <a:rPr lang="nb-NO" dirty="0"/>
              <a:t> to </a:t>
            </a:r>
            <a:r>
              <a:rPr lang="nb-NO" dirty="0" err="1"/>
              <a:t>fructose</a:t>
            </a:r>
            <a:endParaRPr lang="nb-NO" dirty="0"/>
          </a:p>
        </p:txBody>
      </p:sp>
      <p:pic>
        <p:nvPicPr>
          <p:cNvPr id="5" name="Bilde 4" descr="Et bilde som inneholder mat, Naturlig mat, Diettmat, landbruksvarer&#10;&#10;KI-generert innhold kan være feil.">
            <a:extLst>
              <a:ext uri="{FF2B5EF4-FFF2-40B4-BE49-F238E27FC236}">
                <a16:creationId xmlns:a16="http://schemas.microsoft.com/office/drawing/2014/main" id="{09BAFBC0-EBFA-A0B8-3EE9-EB49A90E5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97" y="1165225"/>
            <a:ext cx="4955903" cy="371716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EF61618-40E3-6896-E3FB-61B15FD1573C}"/>
              </a:ext>
            </a:extLst>
          </p:cNvPr>
          <p:cNvSpPr txBox="1"/>
          <p:nvPr/>
        </p:nvSpPr>
        <p:spPr>
          <a:xfrm>
            <a:off x="7998031" y="6329548"/>
            <a:ext cx="2591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Foto: VD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Photography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Unsplash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48928C8-EDEA-74E0-F4E9-408DA2CF416E}"/>
              </a:ext>
            </a:extLst>
          </p:cNvPr>
          <p:cNvSpPr txBox="1"/>
          <p:nvPr/>
        </p:nvSpPr>
        <p:spPr>
          <a:xfrm>
            <a:off x="3065235" y="6359236"/>
            <a:ext cx="3570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Saudubray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2022,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Úbeda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al,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Diseases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692890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S - Overordnet" id="{2A396C20-1F3A-49F3-BEA0-EF681CF71C1D}" vid="{E5BC4573-4D17-46DC-87E8-793CB0799B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1645</Words>
  <Application>Microsoft Office PowerPoint</Application>
  <PresentationFormat>Widescreen</PresentationFormat>
  <Paragraphs>174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Aptos</vt:lpstr>
      <vt:lpstr>Arial</vt:lpstr>
      <vt:lpstr>Calibri</vt:lpstr>
      <vt:lpstr>Office-tema</vt:lpstr>
      <vt:lpstr>PowerPoint Presentation</vt:lpstr>
      <vt:lpstr>Not to be confused with fructose malabsorption </vt:lpstr>
      <vt:lpstr>«Individuals with hereditary fructose intolerance (HFI) are perfectly healthy as long as they do not ingest food containing fructose, sucrose and/or sorbitol.»</vt:lpstr>
      <vt:lpstr>PowerPoint Presentation</vt:lpstr>
      <vt:lpstr>Hereditary Fructose Intolerance </vt:lpstr>
      <vt:lpstr>Hereditary Fructose Intolerance </vt:lpstr>
      <vt:lpstr>Hereditary Fructose Intolerance </vt:lpstr>
      <vt:lpstr>Hereditary Fructose Intolerance </vt:lpstr>
      <vt:lpstr>Treatment</vt:lpstr>
      <vt:lpstr>PowerPoint Presentation</vt:lpstr>
      <vt:lpstr>PowerPoint Presentation</vt:lpstr>
      <vt:lpstr>Case</vt:lpstr>
      <vt:lpstr>Case</vt:lpstr>
      <vt:lpstr>Case</vt:lpstr>
      <vt:lpstr>Case</vt:lpstr>
      <vt:lpstr>Case</vt:lpstr>
      <vt:lpstr>Medical journal 1955</vt:lpstr>
      <vt:lpstr>Medical journal 1955</vt:lpstr>
      <vt:lpstr>Medical journal 1955</vt:lpstr>
      <vt:lpstr>At home</vt:lpstr>
      <vt:lpstr>Current diet:   taste is the measure,  and the body decides</vt:lpstr>
      <vt:lpstr>PowerPoint Presentation</vt:lpstr>
      <vt:lpstr>Diet as an adult</vt:lpstr>
      <vt:lpstr>Take home message</vt:lpstr>
    </vt:vector>
  </TitlesOfParts>
  <Company>Danone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LANTZ Fanny</dc:creator>
  <cp:lastModifiedBy>LANTZ Fanny</cp:lastModifiedBy>
  <cp:revision>1</cp:revision>
  <dcterms:created xsi:type="dcterms:W3CDTF">2025-11-13T11:53:57Z</dcterms:created>
  <dcterms:modified xsi:type="dcterms:W3CDTF">2025-11-13T11:54:36Z</dcterms:modified>
</cp:coreProperties>
</file>